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49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BED940-ED09-45A8-A9C6-32E834068056}"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5965-0044-4B1B-A3FB-4E8A9756DCE9}" type="slidenum">
              <a:rPr lang="en-US" smtClean="0"/>
              <a:t>‹#›</a:t>
            </a:fld>
            <a:endParaRPr lang="en-US"/>
          </a:p>
        </p:txBody>
      </p:sp>
    </p:spTree>
    <p:extLst>
      <p:ext uri="{BB962C8B-B14F-4D97-AF65-F5344CB8AC3E}">
        <p14:creationId xmlns:p14="http://schemas.microsoft.com/office/powerpoint/2010/main" val="6336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ED940-ED09-45A8-A9C6-32E834068056}"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5965-0044-4B1B-A3FB-4E8A9756DCE9}" type="slidenum">
              <a:rPr lang="en-US" smtClean="0"/>
              <a:t>‹#›</a:t>
            </a:fld>
            <a:endParaRPr lang="en-US"/>
          </a:p>
        </p:txBody>
      </p:sp>
    </p:spTree>
    <p:extLst>
      <p:ext uri="{BB962C8B-B14F-4D97-AF65-F5344CB8AC3E}">
        <p14:creationId xmlns:p14="http://schemas.microsoft.com/office/powerpoint/2010/main" val="200389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ED940-ED09-45A8-A9C6-32E834068056}"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5965-0044-4B1B-A3FB-4E8A9756DCE9}" type="slidenum">
              <a:rPr lang="en-US" smtClean="0"/>
              <a:t>‹#›</a:t>
            </a:fld>
            <a:endParaRPr lang="en-US"/>
          </a:p>
        </p:txBody>
      </p:sp>
    </p:spTree>
    <p:extLst>
      <p:ext uri="{BB962C8B-B14F-4D97-AF65-F5344CB8AC3E}">
        <p14:creationId xmlns:p14="http://schemas.microsoft.com/office/powerpoint/2010/main" val="215543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ED940-ED09-45A8-A9C6-32E834068056}"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5965-0044-4B1B-A3FB-4E8A9756DCE9}" type="slidenum">
              <a:rPr lang="en-US" smtClean="0"/>
              <a:t>‹#›</a:t>
            </a:fld>
            <a:endParaRPr lang="en-US"/>
          </a:p>
        </p:txBody>
      </p:sp>
    </p:spTree>
    <p:extLst>
      <p:ext uri="{BB962C8B-B14F-4D97-AF65-F5344CB8AC3E}">
        <p14:creationId xmlns:p14="http://schemas.microsoft.com/office/powerpoint/2010/main" val="67453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ED940-ED09-45A8-A9C6-32E834068056}"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5965-0044-4B1B-A3FB-4E8A9756DCE9}" type="slidenum">
              <a:rPr lang="en-US" smtClean="0"/>
              <a:t>‹#›</a:t>
            </a:fld>
            <a:endParaRPr lang="en-US"/>
          </a:p>
        </p:txBody>
      </p:sp>
    </p:spTree>
    <p:extLst>
      <p:ext uri="{BB962C8B-B14F-4D97-AF65-F5344CB8AC3E}">
        <p14:creationId xmlns:p14="http://schemas.microsoft.com/office/powerpoint/2010/main" val="142763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BED940-ED09-45A8-A9C6-32E834068056}"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5965-0044-4B1B-A3FB-4E8A9756DCE9}" type="slidenum">
              <a:rPr lang="en-US" smtClean="0"/>
              <a:t>‹#›</a:t>
            </a:fld>
            <a:endParaRPr lang="en-US"/>
          </a:p>
        </p:txBody>
      </p:sp>
    </p:spTree>
    <p:extLst>
      <p:ext uri="{BB962C8B-B14F-4D97-AF65-F5344CB8AC3E}">
        <p14:creationId xmlns:p14="http://schemas.microsoft.com/office/powerpoint/2010/main" val="139753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BED940-ED09-45A8-A9C6-32E834068056}" type="datetimeFigureOut">
              <a:rPr lang="en-US" smtClean="0"/>
              <a:t>12/13/2016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C5965-0044-4B1B-A3FB-4E8A9756DCE9}" type="slidenum">
              <a:rPr lang="en-US" smtClean="0"/>
              <a:t>‹#›</a:t>
            </a:fld>
            <a:endParaRPr lang="en-US"/>
          </a:p>
        </p:txBody>
      </p:sp>
    </p:spTree>
    <p:extLst>
      <p:ext uri="{BB962C8B-B14F-4D97-AF65-F5344CB8AC3E}">
        <p14:creationId xmlns:p14="http://schemas.microsoft.com/office/powerpoint/2010/main" val="311801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BED940-ED09-45A8-A9C6-32E834068056}" type="datetimeFigureOut">
              <a:rPr lang="en-US" smtClean="0"/>
              <a:t>12/13/2016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C5965-0044-4B1B-A3FB-4E8A9756DCE9}" type="slidenum">
              <a:rPr lang="en-US" smtClean="0"/>
              <a:t>‹#›</a:t>
            </a:fld>
            <a:endParaRPr lang="en-US"/>
          </a:p>
        </p:txBody>
      </p:sp>
    </p:spTree>
    <p:extLst>
      <p:ext uri="{BB962C8B-B14F-4D97-AF65-F5344CB8AC3E}">
        <p14:creationId xmlns:p14="http://schemas.microsoft.com/office/powerpoint/2010/main" val="331507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ED940-ED09-45A8-A9C6-32E834068056}" type="datetimeFigureOut">
              <a:rPr lang="en-US" smtClean="0"/>
              <a:t>12/13/2016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C5965-0044-4B1B-A3FB-4E8A9756DCE9}" type="slidenum">
              <a:rPr lang="en-US" smtClean="0"/>
              <a:t>‹#›</a:t>
            </a:fld>
            <a:endParaRPr lang="en-US"/>
          </a:p>
        </p:txBody>
      </p:sp>
    </p:spTree>
    <p:extLst>
      <p:ext uri="{BB962C8B-B14F-4D97-AF65-F5344CB8AC3E}">
        <p14:creationId xmlns:p14="http://schemas.microsoft.com/office/powerpoint/2010/main" val="22355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ED940-ED09-45A8-A9C6-32E834068056}"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5965-0044-4B1B-A3FB-4E8A9756DCE9}" type="slidenum">
              <a:rPr lang="en-US" smtClean="0"/>
              <a:t>‹#›</a:t>
            </a:fld>
            <a:endParaRPr lang="en-US"/>
          </a:p>
        </p:txBody>
      </p:sp>
    </p:spTree>
    <p:extLst>
      <p:ext uri="{BB962C8B-B14F-4D97-AF65-F5344CB8AC3E}">
        <p14:creationId xmlns:p14="http://schemas.microsoft.com/office/powerpoint/2010/main" val="323972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ED940-ED09-45A8-A9C6-32E834068056}"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5965-0044-4B1B-A3FB-4E8A9756DCE9}" type="slidenum">
              <a:rPr lang="en-US" smtClean="0"/>
              <a:t>‹#›</a:t>
            </a:fld>
            <a:endParaRPr lang="en-US"/>
          </a:p>
        </p:txBody>
      </p:sp>
    </p:spTree>
    <p:extLst>
      <p:ext uri="{BB962C8B-B14F-4D97-AF65-F5344CB8AC3E}">
        <p14:creationId xmlns:p14="http://schemas.microsoft.com/office/powerpoint/2010/main" val="206178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ED940-ED09-45A8-A9C6-32E834068056}" type="datetimeFigureOut">
              <a:rPr lang="en-US" smtClean="0"/>
              <a:t>12/13/2016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C5965-0044-4B1B-A3FB-4E8A9756DCE9}" type="slidenum">
              <a:rPr lang="en-US" smtClean="0"/>
              <a:t>‹#›</a:t>
            </a:fld>
            <a:endParaRPr lang="en-US"/>
          </a:p>
        </p:txBody>
      </p:sp>
    </p:spTree>
    <p:extLst>
      <p:ext uri="{BB962C8B-B14F-4D97-AF65-F5344CB8AC3E}">
        <p14:creationId xmlns:p14="http://schemas.microsoft.com/office/powerpoint/2010/main" val="374386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Genius Hour</a:t>
            </a:r>
            <a:br>
              <a:rPr lang="en-US" dirty="0" smtClean="0"/>
            </a:br>
            <a:r>
              <a:rPr lang="en-US" dirty="0" smtClean="0"/>
              <a:t>Final Requirements</a:t>
            </a:r>
            <a:endParaRPr lang="en-US" dirty="0"/>
          </a:p>
        </p:txBody>
      </p:sp>
      <p:sp>
        <p:nvSpPr>
          <p:cNvPr id="3" name="Subtitle 2"/>
          <p:cNvSpPr>
            <a:spLocks noGrp="1"/>
          </p:cNvSpPr>
          <p:nvPr>
            <p:ph type="subTitle" idx="1"/>
          </p:nvPr>
        </p:nvSpPr>
        <p:spPr/>
        <p:txBody>
          <a:bodyPr/>
          <a:lstStyle/>
          <a:p>
            <a:r>
              <a:rPr lang="en-US" dirty="0" smtClean="0"/>
              <a:t>Art with Ms. Gay</a:t>
            </a:r>
          </a:p>
          <a:p>
            <a:r>
              <a:rPr lang="en-US" dirty="0" smtClean="0"/>
              <a:t>Fall 2016</a:t>
            </a:r>
          </a:p>
        </p:txBody>
      </p:sp>
    </p:spTree>
    <p:extLst>
      <p:ext uri="{BB962C8B-B14F-4D97-AF65-F5344CB8AC3E}">
        <p14:creationId xmlns:p14="http://schemas.microsoft.com/office/powerpoint/2010/main" val="3343726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Requirements</a:t>
            </a:r>
            <a:endParaRPr lang="en-US" dirty="0"/>
          </a:p>
        </p:txBody>
      </p:sp>
      <p:sp>
        <p:nvSpPr>
          <p:cNvPr id="3" name="Content Placeholder 2"/>
          <p:cNvSpPr>
            <a:spLocks noGrp="1"/>
          </p:cNvSpPr>
          <p:nvPr>
            <p:ph idx="1"/>
          </p:nvPr>
        </p:nvSpPr>
        <p:spPr>
          <a:xfrm>
            <a:off x="304800" y="1143000"/>
            <a:ext cx="8382000" cy="5562600"/>
          </a:xfrm>
        </p:spPr>
        <p:txBody>
          <a:bodyPr>
            <a:normAutofit fontScale="47500" lnSpcReduction="20000"/>
          </a:bodyPr>
          <a:lstStyle/>
          <a:p>
            <a:pPr marL="177800" lvl="0" indent="-177800">
              <a:lnSpc>
                <a:spcPct val="115000"/>
              </a:lnSpc>
              <a:spcBef>
                <a:spcPts val="0"/>
              </a:spcBef>
              <a:buAutoNum type="arabicPeriod"/>
            </a:pPr>
            <a:r>
              <a:rPr lang="en-US" b="1" dirty="0" smtClean="0">
                <a:ea typeface="Calibri"/>
                <a:cs typeface="Times New Roman"/>
              </a:rPr>
              <a:t>Completed </a:t>
            </a:r>
            <a:r>
              <a:rPr lang="en-US" b="1" dirty="0">
                <a:ea typeface="Calibri"/>
                <a:cs typeface="Times New Roman"/>
              </a:rPr>
              <a:t>project</a:t>
            </a:r>
            <a:r>
              <a:rPr lang="en-US" dirty="0">
                <a:ea typeface="Calibri"/>
                <a:cs typeface="Times New Roman"/>
              </a:rPr>
              <a:t>, ready to be </a:t>
            </a:r>
            <a:r>
              <a:rPr lang="en-US" dirty="0" smtClean="0">
                <a:ea typeface="Calibri"/>
                <a:cs typeface="Times New Roman"/>
              </a:rPr>
              <a:t>displayed (think art gallery level of finish)</a:t>
            </a:r>
          </a:p>
          <a:p>
            <a:pPr marL="228600" lvl="1" indent="-107950">
              <a:lnSpc>
                <a:spcPct val="115000"/>
              </a:lnSpc>
              <a:spcBef>
                <a:spcPts val="0"/>
              </a:spcBef>
              <a:buFont typeface="Arial" panose="020B0604020202020204" pitchFamily="34" charset="0"/>
              <a:buChar char="•"/>
            </a:pPr>
            <a:r>
              <a:rPr lang="en-US" dirty="0" smtClean="0">
                <a:ea typeface="Calibri"/>
                <a:cs typeface="Times New Roman"/>
              </a:rPr>
              <a:t>NO SKETCHBOOKS SHOULD BE PART OF THIS. Many of you used sketches from your sketchbook to show what you were working on during the mid-semester presentations. For the final, this is not acceptable as the project unless your plan included using the sketchbook specifically as part of the final (for example, if you were making a comic). </a:t>
            </a:r>
          </a:p>
          <a:p>
            <a:pPr marL="0" lvl="0" indent="0">
              <a:lnSpc>
                <a:spcPct val="115000"/>
              </a:lnSpc>
              <a:spcBef>
                <a:spcPts val="0"/>
              </a:spcBef>
              <a:buNone/>
            </a:pPr>
            <a:endParaRPr lang="en-US" dirty="0">
              <a:ea typeface="Calibri"/>
              <a:cs typeface="Times New Roman"/>
            </a:endParaRPr>
          </a:p>
          <a:p>
            <a:pPr marL="177800" lvl="0" indent="-177800">
              <a:lnSpc>
                <a:spcPct val="115000"/>
              </a:lnSpc>
              <a:spcBef>
                <a:spcPts val="0"/>
              </a:spcBef>
              <a:buNone/>
            </a:pPr>
            <a:r>
              <a:rPr lang="en-US" b="1" dirty="0" smtClean="0">
                <a:ea typeface="Calibri"/>
                <a:cs typeface="Times New Roman"/>
              </a:rPr>
              <a:t>2. Final </a:t>
            </a:r>
            <a:r>
              <a:rPr lang="en-US" b="1" dirty="0">
                <a:ea typeface="Calibri"/>
                <a:cs typeface="Times New Roman"/>
              </a:rPr>
              <a:t>Artist </a:t>
            </a:r>
            <a:r>
              <a:rPr lang="en-US" b="1" dirty="0" smtClean="0">
                <a:ea typeface="Calibri"/>
                <a:cs typeface="Times New Roman"/>
              </a:rPr>
              <a:t>Statement</a:t>
            </a:r>
            <a:endParaRPr lang="en-US" dirty="0">
              <a:ea typeface="Calibri"/>
              <a:cs typeface="Times New Roman"/>
            </a:endParaRPr>
          </a:p>
          <a:p>
            <a:pPr marL="0" indent="0">
              <a:lnSpc>
                <a:spcPct val="115000"/>
              </a:lnSpc>
              <a:spcBef>
                <a:spcPts val="0"/>
              </a:spcBef>
              <a:spcAft>
                <a:spcPts val="1000"/>
              </a:spcAft>
              <a:buNone/>
            </a:pPr>
            <a:r>
              <a:rPr lang="en-US" dirty="0" smtClean="0">
                <a:ea typeface="Calibri"/>
                <a:cs typeface="Times New Roman"/>
              </a:rPr>
              <a:t>As </a:t>
            </a:r>
            <a:r>
              <a:rPr lang="en-US" dirty="0">
                <a:ea typeface="Calibri"/>
                <a:cs typeface="Times New Roman"/>
              </a:rPr>
              <a:t>part of your final Genius Hour project, you will need </a:t>
            </a:r>
            <a:r>
              <a:rPr lang="en-US" dirty="0" smtClean="0">
                <a:ea typeface="Calibri"/>
                <a:cs typeface="Times New Roman"/>
              </a:rPr>
              <a:t>to type and </a:t>
            </a:r>
            <a:r>
              <a:rPr lang="en-US" b="1" u="sng" dirty="0">
                <a:ea typeface="Calibri"/>
                <a:cs typeface="Times New Roman"/>
              </a:rPr>
              <a:t>electronically</a:t>
            </a:r>
            <a:r>
              <a:rPr lang="en-US" dirty="0">
                <a:ea typeface="Calibri"/>
                <a:cs typeface="Times New Roman"/>
              </a:rPr>
              <a:t> submit an </a:t>
            </a:r>
            <a:r>
              <a:rPr lang="en-US" b="1" dirty="0">
                <a:ea typeface="Calibri"/>
                <a:cs typeface="Times New Roman"/>
              </a:rPr>
              <a:t>Artist Statement</a:t>
            </a:r>
            <a:r>
              <a:rPr lang="en-US" dirty="0">
                <a:ea typeface="Calibri"/>
                <a:cs typeface="Times New Roman"/>
              </a:rPr>
              <a:t>. Use the following guidelines to write </a:t>
            </a:r>
            <a:r>
              <a:rPr lang="en-US" b="1" dirty="0">
                <a:ea typeface="Calibri"/>
                <a:cs typeface="Times New Roman"/>
              </a:rPr>
              <a:t>1-2 paragraphs</a:t>
            </a:r>
            <a:r>
              <a:rPr lang="en-US" dirty="0">
                <a:ea typeface="Calibri"/>
                <a:cs typeface="Times New Roman"/>
              </a:rPr>
              <a:t> about your project. The more detail the better, so provide as much information as possible to get a good grade. The Artist Statement is worth 20% of your final Genius Hour project grade.</a:t>
            </a:r>
          </a:p>
          <a:p>
            <a:pPr lvl="0" indent="-114300">
              <a:lnSpc>
                <a:spcPct val="115000"/>
              </a:lnSpc>
              <a:spcBef>
                <a:spcPts val="0"/>
              </a:spcBef>
              <a:buFont typeface="Symbol"/>
              <a:buChar char=""/>
            </a:pPr>
            <a:r>
              <a:rPr lang="en-US" b="1" u="sng" dirty="0">
                <a:ea typeface="Calibri"/>
                <a:cs typeface="Times New Roman"/>
              </a:rPr>
              <a:t>What</a:t>
            </a:r>
            <a:r>
              <a:rPr lang="en-US" dirty="0">
                <a:ea typeface="Calibri"/>
                <a:cs typeface="Times New Roman"/>
              </a:rPr>
              <a:t> did you make? (Is it a painting, drawing, sculpture, collage, etc.? Be </a:t>
            </a:r>
            <a:r>
              <a:rPr lang="en-US" b="1" u="sng" dirty="0">
                <a:ea typeface="Calibri"/>
                <a:cs typeface="Times New Roman"/>
              </a:rPr>
              <a:t>specific</a:t>
            </a:r>
            <a:r>
              <a:rPr lang="en-US" dirty="0">
                <a:ea typeface="Calibri"/>
                <a:cs typeface="Times New Roman"/>
              </a:rPr>
              <a:t>!) </a:t>
            </a:r>
          </a:p>
          <a:p>
            <a:pPr lvl="0" indent="-114300">
              <a:lnSpc>
                <a:spcPct val="115000"/>
              </a:lnSpc>
              <a:spcBef>
                <a:spcPts val="0"/>
              </a:spcBef>
              <a:buFont typeface="Symbol"/>
              <a:buChar char=""/>
            </a:pPr>
            <a:r>
              <a:rPr lang="en-US" dirty="0">
                <a:ea typeface="Calibri"/>
                <a:cs typeface="Times New Roman"/>
              </a:rPr>
              <a:t>Which </a:t>
            </a:r>
            <a:r>
              <a:rPr lang="en-US" b="1" u="sng" dirty="0">
                <a:ea typeface="Calibri"/>
                <a:cs typeface="Times New Roman"/>
              </a:rPr>
              <a:t>materials</a:t>
            </a:r>
            <a:r>
              <a:rPr lang="en-US" dirty="0">
                <a:ea typeface="Calibri"/>
                <a:cs typeface="Times New Roman"/>
              </a:rPr>
              <a:t> did you use? (Include the </a:t>
            </a:r>
            <a:r>
              <a:rPr lang="en-US" b="1" dirty="0">
                <a:ea typeface="Calibri"/>
                <a:cs typeface="Times New Roman"/>
              </a:rPr>
              <a:t>medium</a:t>
            </a:r>
            <a:r>
              <a:rPr lang="en-US" dirty="0">
                <a:ea typeface="Calibri"/>
                <a:cs typeface="Times New Roman"/>
              </a:rPr>
              <a:t>, for example paint, but also what you used that medium on, such as canvas, wood, etc.)</a:t>
            </a:r>
          </a:p>
          <a:p>
            <a:pPr lvl="0" indent="-114300">
              <a:lnSpc>
                <a:spcPct val="115000"/>
              </a:lnSpc>
              <a:spcBef>
                <a:spcPts val="0"/>
              </a:spcBef>
              <a:buFont typeface="Symbol"/>
              <a:buChar char=""/>
            </a:pPr>
            <a:r>
              <a:rPr lang="en-US" b="1" u="sng" dirty="0">
                <a:ea typeface="Calibri"/>
                <a:cs typeface="Times New Roman"/>
              </a:rPr>
              <a:t>Why</a:t>
            </a:r>
            <a:r>
              <a:rPr lang="en-US" dirty="0">
                <a:ea typeface="Calibri"/>
                <a:cs typeface="Times New Roman"/>
              </a:rPr>
              <a:t> did you want to make this artwork? Include any personal meaning it might have to you.</a:t>
            </a:r>
          </a:p>
          <a:p>
            <a:pPr lvl="0" indent="-114300">
              <a:lnSpc>
                <a:spcPct val="115000"/>
              </a:lnSpc>
              <a:spcBef>
                <a:spcPts val="0"/>
              </a:spcBef>
              <a:buFont typeface="Symbol"/>
              <a:buChar char=""/>
            </a:pPr>
            <a:r>
              <a:rPr lang="en-US" b="1" u="sng" dirty="0">
                <a:ea typeface="Calibri"/>
                <a:cs typeface="Times New Roman"/>
              </a:rPr>
              <a:t>How</a:t>
            </a:r>
            <a:r>
              <a:rPr lang="en-US" dirty="0">
                <a:ea typeface="Calibri"/>
                <a:cs typeface="Times New Roman"/>
              </a:rPr>
              <a:t> did you make it? What </a:t>
            </a:r>
            <a:r>
              <a:rPr lang="en-US" b="1" dirty="0">
                <a:ea typeface="Calibri"/>
                <a:cs typeface="Times New Roman"/>
              </a:rPr>
              <a:t>steps</a:t>
            </a:r>
            <a:r>
              <a:rPr lang="en-US" dirty="0">
                <a:ea typeface="Calibri"/>
                <a:cs typeface="Times New Roman"/>
              </a:rPr>
              <a:t> did you take? </a:t>
            </a:r>
          </a:p>
          <a:p>
            <a:pPr lvl="0" indent="-114300">
              <a:lnSpc>
                <a:spcPct val="115000"/>
              </a:lnSpc>
              <a:spcBef>
                <a:spcPts val="0"/>
              </a:spcBef>
              <a:spcAft>
                <a:spcPts val="1000"/>
              </a:spcAft>
              <a:buFont typeface="Symbol"/>
              <a:buChar char=""/>
            </a:pPr>
            <a:r>
              <a:rPr lang="en-US" dirty="0">
                <a:ea typeface="Calibri"/>
                <a:cs typeface="Times New Roman"/>
              </a:rPr>
              <a:t>What </a:t>
            </a:r>
            <a:r>
              <a:rPr lang="en-US" b="1" u="sng" dirty="0">
                <a:ea typeface="Calibri"/>
                <a:cs typeface="Times New Roman"/>
              </a:rPr>
              <a:t>challenges</a:t>
            </a:r>
            <a:r>
              <a:rPr lang="en-US" dirty="0">
                <a:ea typeface="Calibri"/>
                <a:cs typeface="Times New Roman"/>
              </a:rPr>
              <a:t> did you have? Describe your process through the semester.</a:t>
            </a:r>
          </a:p>
          <a:p>
            <a:pPr marL="0" lvl="0" indent="0">
              <a:lnSpc>
                <a:spcPct val="115000"/>
              </a:lnSpc>
              <a:spcBef>
                <a:spcPts val="0"/>
              </a:spcBef>
              <a:buNone/>
            </a:pPr>
            <a:endParaRPr lang="en-US" dirty="0">
              <a:ea typeface="Calibri"/>
              <a:cs typeface="Times New Roman"/>
            </a:endParaRPr>
          </a:p>
          <a:p>
            <a:pPr marL="0" lvl="0" indent="0">
              <a:lnSpc>
                <a:spcPct val="115000"/>
              </a:lnSpc>
              <a:spcBef>
                <a:spcPts val="0"/>
              </a:spcBef>
              <a:buNone/>
            </a:pPr>
            <a:r>
              <a:rPr lang="en-US" b="1" dirty="0" smtClean="0">
                <a:ea typeface="Calibri"/>
                <a:cs typeface="Times New Roman"/>
              </a:rPr>
              <a:t>3. Presentation </a:t>
            </a:r>
            <a:r>
              <a:rPr lang="en-US" b="1" dirty="0">
                <a:ea typeface="Calibri"/>
                <a:cs typeface="Times New Roman"/>
              </a:rPr>
              <a:t>of work </a:t>
            </a:r>
            <a:r>
              <a:rPr lang="en-US" dirty="0">
                <a:ea typeface="Calibri"/>
                <a:cs typeface="Times New Roman"/>
              </a:rPr>
              <a:t>(all students)</a:t>
            </a:r>
          </a:p>
          <a:p>
            <a:r>
              <a:rPr lang="en-US" dirty="0" smtClean="0"/>
              <a:t>Make sure you discuss each point during your presentation:</a:t>
            </a:r>
          </a:p>
          <a:p>
            <a:pPr lvl="1"/>
            <a:r>
              <a:rPr lang="en-US" b="1" dirty="0" smtClean="0"/>
              <a:t>What</a:t>
            </a:r>
            <a:r>
              <a:rPr lang="en-US" dirty="0" smtClean="0"/>
              <a:t> did you make? </a:t>
            </a:r>
            <a:r>
              <a:rPr lang="en-US" b="1" dirty="0" smtClean="0"/>
              <a:t>Why</a:t>
            </a:r>
            <a:r>
              <a:rPr lang="en-US" dirty="0" smtClean="0"/>
              <a:t> did you want to make this? Be specific—for example, I made a painting of __________ because _____________.</a:t>
            </a:r>
          </a:p>
          <a:p>
            <a:pPr lvl="1"/>
            <a:r>
              <a:rPr lang="en-US" b="1" dirty="0" smtClean="0"/>
              <a:t>How</a:t>
            </a:r>
            <a:r>
              <a:rPr lang="en-US" dirty="0" smtClean="0"/>
              <a:t> did you make it? Talk about the process.</a:t>
            </a:r>
          </a:p>
          <a:p>
            <a:pPr lvl="1"/>
            <a:r>
              <a:rPr lang="en-US" dirty="0" smtClean="0"/>
              <a:t>Tell the class about </a:t>
            </a:r>
            <a:r>
              <a:rPr lang="en-US" b="1" dirty="0" smtClean="0"/>
              <a:t>at least one challenge </a:t>
            </a:r>
            <a:r>
              <a:rPr lang="en-US" dirty="0" smtClean="0"/>
              <a:t>you had in making your final artwork.</a:t>
            </a:r>
          </a:p>
          <a:p>
            <a:pPr lvl="1"/>
            <a:r>
              <a:rPr lang="en-US" dirty="0" smtClean="0"/>
              <a:t>Ask the class if they have any </a:t>
            </a:r>
            <a:r>
              <a:rPr lang="en-US" b="1" dirty="0" smtClean="0"/>
              <a:t>questions</a:t>
            </a:r>
            <a:r>
              <a:rPr lang="en-US" dirty="0" smtClean="0"/>
              <a:t> so that they are given an opportunity to ask you about your art. Answer their questions. THIS IS REQUIRED.</a:t>
            </a:r>
            <a:endParaRPr lang="en-US" dirty="0"/>
          </a:p>
        </p:txBody>
      </p:sp>
    </p:spTree>
    <p:extLst>
      <p:ext uri="{BB962C8B-B14F-4D97-AF65-F5344CB8AC3E}">
        <p14:creationId xmlns:p14="http://schemas.microsoft.com/office/powerpoint/2010/main" val="1135568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Rubric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4900478"/>
              </p:ext>
            </p:extLst>
          </p:nvPr>
        </p:nvGraphicFramePr>
        <p:xfrm>
          <a:off x="1088573" y="1752600"/>
          <a:ext cx="6966854" cy="4419599"/>
        </p:xfrm>
        <a:graphic>
          <a:graphicData uri="http://schemas.openxmlformats.org/drawingml/2006/table">
            <a:tbl>
              <a:tblPr firstRow="1" firstCol="1" bandRow="1"/>
              <a:tblGrid>
                <a:gridCol w="2624728"/>
                <a:gridCol w="1009510"/>
                <a:gridCol w="716004"/>
                <a:gridCol w="244262"/>
                <a:gridCol w="2372350"/>
              </a:tblGrid>
              <a:tr h="486995">
                <a:tc gridSpan="4">
                  <a:txBody>
                    <a:bodyPr/>
                    <a:lstStyle/>
                    <a:p>
                      <a:pPr marL="0" marR="0">
                        <a:lnSpc>
                          <a:spcPct val="115000"/>
                        </a:lnSpc>
                        <a:spcBef>
                          <a:spcPts val="0"/>
                        </a:spcBef>
                        <a:spcAft>
                          <a:spcPts val="0"/>
                        </a:spcAft>
                      </a:pPr>
                      <a:r>
                        <a:rPr lang="en-US" sz="1600" b="1" dirty="0">
                          <a:effectLst/>
                          <a:latin typeface="Calibri"/>
                          <a:ea typeface="Calibri"/>
                          <a:cs typeface="Times New Roman"/>
                        </a:rPr>
                        <a:t>Student Name:                                                                                                                                                                </a:t>
                      </a:r>
                      <a:endParaRPr lang="en-US" sz="1600" dirty="0">
                        <a:effectLst/>
                        <a:latin typeface="Calibri"/>
                        <a:ea typeface="Calibri"/>
                        <a:cs typeface="Times New Roman"/>
                      </a:endParaRPr>
                    </a:p>
                  </a:txBody>
                  <a:tcPr marL="100951" marR="100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600" b="1">
                          <a:effectLst/>
                          <a:latin typeface="Calibri"/>
                          <a:ea typeface="Calibri"/>
                          <a:cs typeface="Times New Roman"/>
                        </a:rPr>
                        <a:t>Period: </a:t>
                      </a:r>
                      <a:endParaRPr lang="en-US" sz="1600">
                        <a:effectLst/>
                        <a:latin typeface="Calibri"/>
                        <a:ea typeface="Calibri"/>
                        <a:cs typeface="Times New Roman"/>
                      </a:endParaRPr>
                    </a:p>
                  </a:txBody>
                  <a:tcPr marL="100951" marR="100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569">
                <a:tc>
                  <a:txBody>
                    <a:bodyPr/>
                    <a:lstStyle/>
                    <a:p>
                      <a:pPr marL="0" marR="0" algn="ctr">
                        <a:lnSpc>
                          <a:spcPct val="115000"/>
                        </a:lnSpc>
                        <a:spcBef>
                          <a:spcPts val="0"/>
                        </a:spcBef>
                        <a:spcAft>
                          <a:spcPts val="0"/>
                        </a:spcAft>
                      </a:pPr>
                      <a:r>
                        <a:rPr lang="en-US" sz="1600" b="1">
                          <a:effectLst/>
                          <a:latin typeface="Calibri"/>
                          <a:ea typeface="Calibri"/>
                          <a:cs typeface="Times New Roman"/>
                        </a:rPr>
                        <a:t>Category</a:t>
                      </a:r>
                      <a:endParaRPr lang="en-US" sz="1600">
                        <a:effectLst/>
                        <a:latin typeface="Calibri"/>
                        <a:ea typeface="Calibri"/>
                        <a:cs typeface="Times New Roman"/>
                      </a:endParaRPr>
                    </a:p>
                  </a:txBody>
                  <a:tcPr marL="100951" marR="100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Points Possible</a:t>
                      </a:r>
                      <a:endParaRPr lang="en-US" sz="1600">
                        <a:effectLst/>
                        <a:latin typeface="Calibri"/>
                        <a:ea typeface="Calibri"/>
                        <a:cs typeface="Times New Roman"/>
                      </a:endParaRPr>
                    </a:p>
                  </a:txBody>
                  <a:tcPr marL="100951" marR="100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Score</a:t>
                      </a:r>
                      <a:endParaRPr lang="en-US" sz="1600">
                        <a:effectLst/>
                        <a:latin typeface="Calibri"/>
                        <a:ea typeface="Calibri"/>
                        <a:cs typeface="Times New Roman"/>
                      </a:endParaRPr>
                    </a:p>
                  </a:txBody>
                  <a:tcPr marL="100951" marR="100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600" b="1" dirty="0">
                          <a:effectLst/>
                          <a:latin typeface="Calibri"/>
                          <a:ea typeface="Calibri"/>
                          <a:cs typeface="Times New Roman"/>
                        </a:rPr>
                        <a:t>Comments</a:t>
                      </a:r>
                      <a:endParaRPr lang="en-US" sz="1600" dirty="0">
                        <a:effectLst/>
                        <a:latin typeface="Calibri"/>
                        <a:ea typeface="Calibri"/>
                        <a:cs typeface="Times New Roman"/>
                      </a:endParaRPr>
                    </a:p>
                  </a:txBody>
                  <a:tcPr marL="100951" marR="100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73007">
                <a:tc>
                  <a:txBody>
                    <a:bodyPr/>
                    <a:lstStyle/>
                    <a:p>
                      <a:pPr marL="0" marR="0" algn="ctr">
                        <a:lnSpc>
                          <a:spcPct val="115000"/>
                        </a:lnSpc>
                        <a:spcBef>
                          <a:spcPts val="0"/>
                        </a:spcBef>
                        <a:spcAft>
                          <a:spcPts val="0"/>
                        </a:spcAft>
                      </a:pPr>
                      <a:r>
                        <a:rPr lang="en-US" sz="1600" b="1">
                          <a:effectLst/>
                          <a:latin typeface="Calibri"/>
                          <a:ea typeface="Calibri"/>
                          <a:cs typeface="Times New Roman"/>
                        </a:rPr>
                        <a:t>Technical Skill</a:t>
                      </a:r>
                      <a:endParaRPr lang="en-US" sz="1600">
                        <a:effectLst/>
                        <a:latin typeface="Calibri"/>
                        <a:ea typeface="Calibri"/>
                        <a:cs typeface="Times New Roman"/>
                      </a:endParaRPr>
                    </a:p>
                  </a:txBody>
                  <a:tcPr marL="100951" marR="100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a:ea typeface="Calibri"/>
                          <a:cs typeface="Times New Roman"/>
                        </a:rPr>
                        <a:t>10</a:t>
                      </a:r>
                    </a:p>
                  </a:txBody>
                  <a:tcPr marL="100951" marR="100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a:ea typeface="Calibri"/>
                          <a:cs typeface="Times New Roman"/>
                        </a:rPr>
                        <a:t> </a:t>
                      </a:r>
                    </a:p>
                  </a:txBody>
                  <a:tcPr marL="100951" marR="10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600">
                          <a:effectLst/>
                          <a:latin typeface="Calibri"/>
                          <a:ea typeface="Calibri"/>
                          <a:cs typeface="Times New Roman"/>
                        </a:rPr>
                        <a:t> </a:t>
                      </a:r>
                    </a:p>
                  </a:txBody>
                  <a:tcPr marL="100951" marR="10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73007">
                <a:tc>
                  <a:txBody>
                    <a:bodyPr/>
                    <a:lstStyle/>
                    <a:p>
                      <a:pPr marL="0" marR="0" algn="ctr">
                        <a:lnSpc>
                          <a:spcPct val="115000"/>
                        </a:lnSpc>
                        <a:spcBef>
                          <a:spcPts val="0"/>
                        </a:spcBef>
                        <a:spcAft>
                          <a:spcPts val="0"/>
                        </a:spcAft>
                      </a:pPr>
                      <a:r>
                        <a:rPr lang="en-US" sz="1600" b="1">
                          <a:effectLst/>
                          <a:latin typeface="Calibri"/>
                          <a:ea typeface="Calibri"/>
                          <a:cs typeface="Times New Roman"/>
                        </a:rPr>
                        <a:t>Creativity</a:t>
                      </a:r>
                      <a:endParaRPr lang="en-US" sz="1600">
                        <a:effectLst/>
                        <a:latin typeface="Calibri"/>
                        <a:ea typeface="Calibri"/>
                        <a:cs typeface="Times New Roman"/>
                      </a:endParaRPr>
                    </a:p>
                  </a:txBody>
                  <a:tcPr marL="100951" marR="100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a:ea typeface="Calibri"/>
                          <a:cs typeface="Times New Roman"/>
                        </a:rPr>
                        <a:t>10</a:t>
                      </a:r>
                    </a:p>
                  </a:txBody>
                  <a:tcPr marL="100951" marR="100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a:ea typeface="Calibri"/>
                          <a:cs typeface="Times New Roman"/>
                        </a:rPr>
                        <a:t> </a:t>
                      </a:r>
                    </a:p>
                  </a:txBody>
                  <a:tcPr marL="100951" marR="10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600">
                          <a:effectLst/>
                          <a:latin typeface="Calibri"/>
                          <a:ea typeface="Calibri"/>
                          <a:cs typeface="Times New Roman"/>
                        </a:rPr>
                        <a:t> </a:t>
                      </a:r>
                    </a:p>
                  </a:txBody>
                  <a:tcPr marL="100951" marR="10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73007">
                <a:tc>
                  <a:txBody>
                    <a:bodyPr/>
                    <a:lstStyle/>
                    <a:p>
                      <a:pPr marL="0" marR="0" algn="ctr">
                        <a:lnSpc>
                          <a:spcPct val="115000"/>
                        </a:lnSpc>
                        <a:spcBef>
                          <a:spcPts val="0"/>
                        </a:spcBef>
                        <a:spcAft>
                          <a:spcPts val="0"/>
                        </a:spcAft>
                      </a:pPr>
                      <a:r>
                        <a:rPr lang="en-US" sz="1600" b="1">
                          <a:effectLst/>
                          <a:latin typeface="Calibri"/>
                          <a:ea typeface="Calibri"/>
                          <a:cs typeface="Times New Roman"/>
                        </a:rPr>
                        <a:t>Effort</a:t>
                      </a:r>
                      <a:endParaRPr lang="en-US" sz="1600">
                        <a:effectLst/>
                        <a:latin typeface="Calibri"/>
                        <a:ea typeface="Calibri"/>
                        <a:cs typeface="Times New Roman"/>
                      </a:endParaRPr>
                    </a:p>
                  </a:txBody>
                  <a:tcPr marL="100951" marR="100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a:ea typeface="Calibri"/>
                          <a:cs typeface="Times New Roman"/>
                        </a:rPr>
                        <a:t>10</a:t>
                      </a:r>
                    </a:p>
                  </a:txBody>
                  <a:tcPr marL="100951" marR="100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a:ea typeface="Calibri"/>
                          <a:cs typeface="Times New Roman"/>
                        </a:rPr>
                        <a:t> </a:t>
                      </a:r>
                    </a:p>
                  </a:txBody>
                  <a:tcPr marL="100951" marR="10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600">
                          <a:effectLst/>
                          <a:latin typeface="Calibri"/>
                          <a:ea typeface="Calibri"/>
                          <a:cs typeface="Times New Roman"/>
                        </a:rPr>
                        <a:t> </a:t>
                      </a:r>
                    </a:p>
                  </a:txBody>
                  <a:tcPr marL="100951" marR="10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73007">
                <a:tc>
                  <a:txBody>
                    <a:bodyPr/>
                    <a:lstStyle/>
                    <a:p>
                      <a:pPr marL="0" marR="0" algn="ctr">
                        <a:lnSpc>
                          <a:spcPct val="115000"/>
                        </a:lnSpc>
                        <a:spcBef>
                          <a:spcPts val="0"/>
                        </a:spcBef>
                        <a:spcAft>
                          <a:spcPts val="0"/>
                        </a:spcAft>
                      </a:pPr>
                      <a:r>
                        <a:rPr lang="en-US" sz="1600" b="1">
                          <a:effectLst/>
                          <a:latin typeface="Calibri"/>
                          <a:ea typeface="Calibri"/>
                          <a:cs typeface="Times New Roman"/>
                        </a:rPr>
                        <a:t>Artist Statement </a:t>
                      </a:r>
                      <a:endParaRPr lang="en-US" sz="1600">
                        <a:effectLst/>
                        <a:latin typeface="Calibri"/>
                        <a:ea typeface="Calibri"/>
                        <a:cs typeface="Times New Roman"/>
                      </a:endParaRPr>
                    </a:p>
                  </a:txBody>
                  <a:tcPr marL="100951" marR="100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a:ea typeface="Calibri"/>
                          <a:cs typeface="Times New Roman"/>
                        </a:rPr>
                        <a:t>10</a:t>
                      </a:r>
                    </a:p>
                  </a:txBody>
                  <a:tcPr marL="100951" marR="100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a:ea typeface="Calibri"/>
                          <a:cs typeface="Times New Roman"/>
                        </a:rPr>
                        <a:t> </a:t>
                      </a:r>
                    </a:p>
                  </a:txBody>
                  <a:tcPr marL="100951" marR="10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600">
                          <a:effectLst/>
                          <a:latin typeface="Calibri"/>
                          <a:ea typeface="Calibri"/>
                          <a:cs typeface="Times New Roman"/>
                        </a:rPr>
                        <a:t> </a:t>
                      </a:r>
                    </a:p>
                  </a:txBody>
                  <a:tcPr marL="100951" marR="10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73007">
                <a:tc>
                  <a:txBody>
                    <a:bodyPr/>
                    <a:lstStyle/>
                    <a:p>
                      <a:pPr marL="0" marR="0" algn="ctr">
                        <a:lnSpc>
                          <a:spcPct val="115000"/>
                        </a:lnSpc>
                        <a:spcBef>
                          <a:spcPts val="0"/>
                        </a:spcBef>
                        <a:spcAft>
                          <a:spcPts val="0"/>
                        </a:spcAft>
                      </a:pPr>
                      <a:r>
                        <a:rPr lang="en-US" sz="1600" b="1">
                          <a:effectLst/>
                          <a:latin typeface="Calibri"/>
                          <a:ea typeface="Calibri"/>
                          <a:cs typeface="Times New Roman"/>
                        </a:rPr>
                        <a:t>Presentation</a:t>
                      </a:r>
                      <a:endParaRPr lang="en-US" sz="1600">
                        <a:effectLst/>
                        <a:latin typeface="Calibri"/>
                        <a:ea typeface="Calibri"/>
                        <a:cs typeface="Times New Roman"/>
                      </a:endParaRPr>
                    </a:p>
                  </a:txBody>
                  <a:tcPr marL="100951" marR="100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a:ea typeface="Calibri"/>
                          <a:cs typeface="Times New Roman"/>
                        </a:rPr>
                        <a:t>10</a:t>
                      </a:r>
                    </a:p>
                  </a:txBody>
                  <a:tcPr marL="100951" marR="100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a:ea typeface="Calibri"/>
                          <a:cs typeface="Times New Roman"/>
                        </a:rPr>
                        <a:t> </a:t>
                      </a:r>
                    </a:p>
                  </a:txBody>
                  <a:tcPr marL="100951" marR="10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600" dirty="0">
                          <a:effectLst/>
                          <a:latin typeface="Calibri"/>
                          <a:ea typeface="Calibri"/>
                          <a:cs typeface="Times New Roman"/>
                        </a:rPr>
                        <a:t> </a:t>
                      </a:r>
                    </a:p>
                  </a:txBody>
                  <a:tcPr marL="100951" marR="100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804442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smtClean="0"/>
              <a:t>How I will be grading you</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5390917"/>
              </p:ext>
            </p:extLst>
          </p:nvPr>
        </p:nvGraphicFramePr>
        <p:xfrm>
          <a:off x="228600" y="1066802"/>
          <a:ext cx="8763000" cy="5181598"/>
        </p:xfrm>
        <a:graphic>
          <a:graphicData uri="http://schemas.openxmlformats.org/drawingml/2006/table">
            <a:tbl>
              <a:tblPr firstRow="1" bandRow="1">
                <a:tableStyleId>{5940675A-B579-460E-94D1-54222C63F5DA}</a:tableStyleId>
              </a:tblPr>
              <a:tblGrid>
                <a:gridCol w="1947333"/>
                <a:gridCol w="6815667"/>
              </a:tblGrid>
              <a:tr h="1447798">
                <a:tc>
                  <a:txBody>
                    <a:bodyPr/>
                    <a:lstStyle/>
                    <a:p>
                      <a:r>
                        <a:rPr lang="en-US" dirty="0" smtClean="0"/>
                        <a:t>Technical Skill</a:t>
                      </a:r>
                      <a:endParaRPr lang="en-US" dirty="0"/>
                    </a:p>
                  </a:txBody>
                  <a:tcPr anchor="ctr"/>
                </a:tc>
                <a:tc>
                  <a:txBody>
                    <a:bodyPr/>
                    <a:lstStyle/>
                    <a:p>
                      <a:pPr marL="285750" indent="-285750">
                        <a:buFont typeface="Arial" panose="020B0604020202020204" pitchFamily="34" charset="0"/>
                        <a:buChar char="•"/>
                      </a:pPr>
                      <a:r>
                        <a:rPr lang="en-US" sz="1400" dirty="0" smtClean="0"/>
                        <a:t>Project appears completed. </a:t>
                      </a:r>
                    </a:p>
                    <a:p>
                      <a:pPr marL="285750" indent="-285750">
                        <a:buFont typeface="Arial" panose="020B0604020202020204" pitchFamily="34" charset="0"/>
                        <a:buChar char="•"/>
                      </a:pPr>
                      <a:r>
                        <a:rPr lang="en-US" sz="1400" dirty="0" smtClean="0"/>
                        <a:t>Work is done to the best of student’s abilities. </a:t>
                      </a:r>
                    </a:p>
                    <a:p>
                      <a:pPr marL="285750" indent="-285750">
                        <a:buFont typeface="Arial" panose="020B0604020202020204" pitchFamily="34" charset="0"/>
                        <a:buChar char="•"/>
                      </a:pPr>
                      <a:r>
                        <a:rPr lang="en-US" sz="1400" dirty="0" smtClean="0"/>
                        <a:t>Work is completed to a level that is acceptable for presentation, such as to a gallery or art show.</a:t>
                      </a:r>
                    </a:p>
                    <a:p>
                      <a:pPr marL="285750" indent="-285750">
                        <a:buFont typeface="Arial" panose="020B0604020202020204" pitchFamily="34" charset="0"/>
                        <a:buChar char="•"/>
                      </a:pPr>
                      <a:r>
                        <a:rPr lang="en-US" sz="1400" dirty="0" smtClean="0"/>
                        <a:t>All elements included in the final artwork appear intentional.</a:t>
                      </a:r>
                    </a:p>
                    <a:p>
                      <a:pPr marL="285750" indent="-285750">
                        <a:buFont typeface="Arial" panose="020B0604020202020204" pitchFamily="34" charset="0"/>
                        <a:buChar char="•"/>
                      </a:pPr>
                      <a:r>
                        <a:rPr lang="en-US" sz="1400" dirty="0" smtClean="0"/>
                        <a:t>Artwork</a:t>
                      </a:r>
                      <a:r>
                        <a:rPr lang="en-US" sz="1400" baseline="0" dirty="0" smtClean="0"/>
                        <a:t> shows evidence of artist taking </a:t>
                      </a:r>
                      <a:r>
                        <a:rPr lang="en-US" sz="1400" b="1" baseline="0" dirty="0" smtClean="0"/>
                        <a:t>artistic risks, </a:t>
                      </a:r>
                      <a:r>
                        <a:rPr lang="en-US" sz="1400" b="0" baseline="0" dirty="0" smtClean="0"/>
                        <a:t>or tried new things</a:t>
                      </a:r>
                      <a:r>
                        <a:rPr lang="en-US" sz="1400" baseline="0" dirty="0" smtClean="0"/>
                        <a:t>. </a:t>
                      </a:r>
                      <a:endParaRPr lang="en-US" sz="1400" dirty="0" smtClean="0"/>
                    </a:p>
                  </a:txBody>
                  <a:tcPr/>
                </a:tc>
              </a:tr>
              <a:tr h="990600">
                <a:tc>
                  <a:txBody>
                    <a:bodyPr/>
                    <a:lstStyle/>
                    <a:p>
                      <a:r>
                        <a:rPr lang="en-US" dirty="0" smtClean="0"/>
                        <a:t>Creativity</a:t>
                      </a:r>
                      <a:endParaRPr lang="en-US" dirty="0"/>
                    </a:p>
                  </a:txBody>
                  <a:tcPr anchor="ctr"/>
                </a:tc>
                <a:tc>
                  <a:txBody>
                    <a:bodyPr/>
                    <a:lstStyle/>
                    <a:p>
                      <a:pPr marL="285750" indent="-285750">
                        <a:buFont typeface="Arial" panose="020B0604020202020204" pitchFamily="34" charset="0"/>
                        <a:buChar char="•"/>
                      </a:pPr>
                      <a:r>
                        <a:rPr lang="en-US" sz="1400" dirty="0" smtClean="0"/>
                        <a:t>Artwork is the product of an </a:t>
                      </a:r>
                      <a:r>
                        <a:rPr lang="en-US" sz="1400" b="1" dirty="0" smtClean="0"/>
                        <a:t>original idea</a:t>
                      </a:r>
                      <a:r>
                        <a:rPr lang="en-US" sz="1400" dirty="0" smtClean="0"/>
                        <a:t> (not one copied from Google, Pinterest, Instagram, Deviant Art, etc., other than</a:t>
                      </a:r>
                      <a:r>
                        <a:rPr lang="en-US" sz="1400" baseline="0" dirty="0" smtClean="0"/>
                        <a:t> for reference</a:t>
                      </a:r>
                      <a:r>
                        <a:rPr lang="en-US" sz="1400" dirty="0" smtClean="0"/>
                        <a:t>).</a:t>
                      </a:r>
                    </a:p>
                    <a:p>
                      <a:pPr marL="285750" indent="-285750">
                        <a:buFont typeface="Arial" panose="020B0604020202020204" pitchFamily="34" charset="0"/>
                        <a:buChar char="•"/>
                      </a:pPr>
                      <a:r>
                        <a:rPr lang="en-US" sz="1400" dirty="0" smtClean="0"/>
                        <a:t>Creative thinking and problem solving are present in the final pieces.</a:t>
                      </a:r>
                    </a:p>
                    <a:p>
                      <a:pPr marL="285750" indent="-285750">
                        <a:buFont typeface="Arial" panose="020B0604020202020204" pitchFamily="34" charset="0"/>
                        <a:buChar char="•"/>
                      </a:pPr>
                      <a:r>
                        <a:rPr lang="en-US" sz="1400" dirty="0" smtClean="0"/>
                        <a:t>Composition</a:t>
                      </a:r>
                      <a:r>
                        <a:rPr lang="en-US" sz="1400" baseline="0" dirty="0" smtClean="0"/>
                        <a:t> is arranged in an aesthetically pleasing and/or logical way.</a:t>
                      </a:r>
                      <a:endParaRPr lang="en-US" sz="1400" dirty="0" smtClean="0"/>
                    </a:p>
                  </a:txBody>
                  <a:tcPr/>
                </a:tc>
              </a:tr>
              <a:tr h="412844">
                <a:tc>
                  <a:txBody>
                    <a:bodyPr/>
                    <a:lstStyle/>
                    <a:p>
                      <a:r>
                        <a:rPr lang="en-US" dirty="0" smtClean="0"/>
                        <a:t>Effort</a:t>
                      </a:r>
                      <a:endParaRPr lang="en-US" dirty="0"/>
                    </a:p>
                  </a:txBody>
                  <a:tcPr anchor="ctr"/>
                </a:tc>
                <a:tc>
                  <a:txBody>
                    <a:bodyPr/>
                    <a:lstStyle/>
                    <a:p>
                      <a:r>
                        <a:rPr lang="en-US" sz="1400" dirty="0" smtClean="0"/>
                        <a:t>Uses</a:t>
                      </a:r>
                      <a:r>
                        <a:rPr lang="en-US" sz="1400" baseline="0" dirty="0" smtClean="0"/>
                        <a:t> the following grading scale:</a:t>
                      </a:r>
                    </a:p>
                    <a:p>
                      <a:r>
                        <a:rPr lang="en-US" sz="1400" b="1" baseline="0" dirty="0" smtClean="0"/>
                        <a:t>A = 9-10 </a:t>
                      </a:r>
                      <a:r>
                        <a:rPr lang="en-US" sz="1400" b="1" kern="1200" baseline="0" dirty="0" smtClean="0">
                          <a:solidFill>
                            <a:schemeClr val="tx1"/>
                          </a:solidFill>
                          <a:latin typeface="+mn-lt"/>
                          <a:ea typeface="+mn-ea"/>
                          <a:cs typeface="+mn-cs"/>
                        </a:rPr>
                        <a:t>points</a:t>
                      </a:r>
                      <a:r>
                        <a:rPr lang="en-US" sz="1400" baseline="0" dirty="0" smtClean="0"/>
                        <a:t>: Clearly lots of effort, worked all semester and ideas are highly developed</a:t>
                      </a:r>
                    </a:p>
                    <a:p>
                      <a:r>
                        <a:rPr lang="en-US" sz="1400" b="1" baseline="0" dirty="0" smtClean="0"/>
                        <a:t>B = 8 points</a:t>
                      </a:r>
                      <a:r>
                        <a:rPr lang="en-US" sz="1400" baseline="0" dirty="0" smtClean="0"/>
                        <a:t>: Above average effort, minor issues/flaws in the final artwork</a:t>
                      </a:r>
                    </a:p>
                    <a:p>
                      <a:r>
                        <a:rPr lang="en-US" sz="1400" b="1" baseline="0" dirty="0" smtClean="0"/>
                        <a:t>C = 7 points</a:t>
                      </a:r>
                      <a:r>
                        <a:rPr lang="en-US" sz="1400" baseline="0" dirty="0" smtClean="0"/>
                        <a:t>: average effort, artwork may be lacking or show unfinished qualities</a:t>
                      </a:r>
                    </a:p>
                    <a:p>
                      <a:r>
                        <a:rPr lang="en-US" sz="1400" b="1" baseline="0" dirty="0" smtClean="0"/>
                        <a:t>D = 6 points</a:t>
                      </a:r>
                      <a:r>
                        <a:rPr lang="en-US" sz="1400" baseline="0" dirty="0" smtClean="0"/>
                        <a:t>: artwork shows little effort, may be incomplete and technique is undeveloped</a:t>
                      </a:r>
                    </a:p>
                    <a:p>
                      <a:r>
                        <a:rPr lang="en-US" sz="1400" b="1" baseline="0" dirty="0" smtClean="0"/>
                        <a:t>F = 0-5 points</a:t>
                      </a:r>
                      <a:r>
                        <a:rPr lang="en-US" sz="1400" baseline="0" dirty="0" smtClean="0"/>
                        <a:t>: no project submitted at all, or appears to be in early stages. Artwork obviously lacks effort and care.</a:t>
                      </a:r>
                      <a:endParaRPr lang="en-US" sz="1400" dirty="0"/>
                    </a:p>
                  </a:txBody>
                  <a:tcPr/>
                </a:tc>
              </a:tr>
              <a:tr h="412844">
                <a:tc>
                  <a:txBody>
                    <a:bodyPr/>
                    <a:lstStyle/>
                    <a:p>
                      <a:r>
                        <a:rPr lang="en-US" dirty="0" smtClean="0"/>
                        <a:t>Artist</a:t>
                      </a:r>
                      <a:r>
                        <a:rPr lang="en-US" baseline="0" dirty="0" smtClean="0"/>
                        <a:t> Statement</a:t>
                      </a:r>
                      <a:endParaRPr lang="en-US" dirty="0"/>
                    </a:p>
                  </a:txBody>
                  <a:tcPr anchor="ctr"/>
                </a:tc>
                <a:tc>
                  <a:txBody>
                    <a:bodyPr/>
                    <a:lstStyle/>
                    <a:p>
                      <a:r>
                        <a:rPr lang="en-US" sz="1600" dirty="0" smtClean="0"/>
                        <a:t>Has all points listed in the requirements</a:t>
                      </a:r>
                      <a:r>
                        <a:rPr lang="en-US" sz="1600" baseline="0" dirty="0" smtClean="0"/>
                        <a:t> (make sure you have hit on each one before turning in with your final!)</a:t>
                      </a:r>
                      <a:endParaRPr lang="en-US" sz="1600" dirty="0"/>
                    </a:p>
                  </a:txBody>
                  <a:tcPr/>
                </a:tc>
              </a:tr>
              <a:tr h="412844">
                <a:tc>
                  <a:txBody>
                    <a:bodyPr/>
                    <a:lstStyle/>
                    <a:p>
                      <a:r>
                        <a:rPr lang="en-US" dirty="0" smtClean="0"/>
                        <a:t>Presentation</a:t>
                      </a:r>
                      <a:endParaRPr lang="en-US" dirty="0"/>
                    </a:p>
                  </a:txBody>
                  <a:tcPr anchor="ctr"/>
                </a:tc>
                <a:tc>
                  <a:txBody>
                    <a:bodyPr/>
                    <a:lstStyle/>
                    <a:p>
                      <a:r>
                        <a:rPr lang="en-US" sz="1600" dirty="0" smtClean="0"/>
                        <a:t>Student</a:t>
                      </a:r>
                      <a:r>
                        <a:rPr lang="en-US" sz="1600" baseline="0" dirty="0" smtClean="0"/>
                        <a:t> discusses each point in the requirements (again, there are 5, make sure you mention all of them)</a:t>
                      </a:r>
                      <a:endParaRPr lang="en-US" sz="1600" dirty="0"/>
                    </a:p>
                  </a:txBody>
                  <a:tcPr/>
                </a:tc>
              </a:tr>
            </a:tbl>
          </a:graphicData>
        </a:graphic>
      </p:graphicFrame>
    </p:spTree>
    <p:extLst>
      <p:ext uri="{BB962C8B-B14F-4D97-AF65-F5344CB8AC3E}">
        <p14:creationId xmlns:p14="http://schemas.microsoft.com/office/powerpoint/2010/main" val="1828549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Critiques</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r>
              <a:rPr lang="en-US" dirty="0" smtClean="0"/>
              <a:t>As part of your final, you must also complete </a:t>
            </a:r>
            <a:r>
              <a:rPr lang="en-US" b="1" dirty="0" smtClean="0"/>
              <a:t>two critiques</a:t>
            </a:r>
            <a:r>
              <a:rPr lang="en-US" dirty="0" smtClean="0"/>
              <a:t> of your classmates’ work. You may submit these </a:t>
            </a:r>
            <a:r>
              <a:rPr lang="en-US" b="1" dirty="0" smtClean="0"/>
              <a:t>after</a:t>
            </a:r>
            <a:r>
              <a:rPr lang="en-US" dirty="0" smtClean="0"/>
              <a:t> everyone has presented their finals on your scheduled finals day. </a:t>
            </a:r>
          </a:p>
          <a:p>
            <a:r>
              <a:rPr lang="en-US" dirty="0" smtClean="0"/>
              <a:t>I will provide you with a handout to complete your two critiques on. </a:t>
            </a:r>
          </a:p>
          <a:p>
            <a:r>
              <a:rPr lang="en-US" dirty="0" smtClean="0"/>
              <a:t>Grades for the critiques will be </a:t>
            </a:r>
            <a:r>
              <a:rPr lang="en-US" b="1" dirty="0" smtClean="0"/>
              <a:t>separate</a:t>
            </a:r>
            <a:r>
              <a:rPr lang="en-US" dirty="0" smtClean="0"/>
              <a:t> from your Genius Hour final score. </a:t>
            </a:r>
          </a:p>
        </p:txBody>
      </p:sp>
    </p:spTree>
    <p:extLst>
      <p:ext uri="{BB962C8B-B14F-4D97-AF65-F5344CB8AC3E}">
        <p14:creationId xmlns:p14="http://schemas.microsoft.com/office/powerpoint/2010/main" val="3193203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Finals Week Schedule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458068"/>
              </p:ext>
            </p:extLst>
          </p:nvPr>
        </p:nvGraphicFramePr>
        <p:xfrm>
          <a:off x="457200" y="1600200"/>
          <a:ext cx="8229600" cy="4338758"/>
        </p:xfrm>
        <a:graphic>
          <a:graphicData uri="http://schemas.openxmlformats.org/drawingml/2006/table">
            <a:tbl>
              <a:tblPr firstRow="1" bandRow="1">
                <a:tableStyleId>{616DA210-FB5B-4158-B5E0-FEB733F419BA}</a:tableStyleId>
              </a:tblPr>
              <a:tblGrid>
                <a:gridCol w="3276600"/>
                <a:gridCol w="4953000"/>
              </a:tblGrid>
              <a:tr h="1295400">
                <a:tc>
                  <a:txBody>
                    <a:bodyPr/>
                    <a:lstStyle/>
                    <a:p>
                      <a:pPr algn="l"/>
                      <a:r>
                        <a:rPr lang="en-US" dirty="0" smtClean="0"/>
                        <a:t>Monday, December 19</a:t>
                      </a:r>
                      <a:r>
                        <a:rPr lang="en-US" baseline="30000" dirty="0" smtClean="0"/>
                        <a:t>th</a:t>
                      </a:r>
                      <a:r>
                        <a:rPr lang="en-US" baseline="0" dirty="0" smtClean="0"/>
                        <a:t> </a:t>
                      </a:r>
                      <a:endParaRPr lang="en-US" dirty="0"/>
                    </a:p>
                  </a:txBody>
                  <a:tcPr anchor="ctr"/>
                </a:tc>
                <a:tc>
                  <a:txBody>
                    <a:bodyPr/>
                    <a:lstStyle/>
                    <a:p>
                      <a:pPr marL="285750" indent="-285750" algn="l">
                        <a:buFont typeface="Arial" panose="020B0604020202020204" pitchFamily="34" charset="0"/>
                        <a:buChar char="•"/>
                      </a:pPr>
                      <a:r>
                        <a:rPr lang="en-US" dirty="0" smtClean="0"/>
                        <a:t>Clean out day—this</a:t>
                      </a:r>
                      <a:r>
                        <a:rPr lang="en-US" baseline="0" dirty="0" smtClean="0"/>
                        <a:t> is graded. ALL cubbies must be cleaned (sketchbooks and art supplies can stay) in order to get credit.</a:t>
                      </a:r>
                      <a:endParaRPr lang="en-US" dirty="0" smtClean="0"/>
                    </a:p>
                    <a:p>
                      <a:pPr marL="285750" indent="-285750" algn="l">
                        <a:buFont typeface="Arial" panose="020B0604020202020204" pitchFamily="34" charset="0"/>
                        <a:buChar char="•"/>
                      </a:pPr>
                      <a:r>
                        <a:rPr lang="en-US" dirty="0" smtClean="0"/>
                        <a:t> </a:t>
                      </a:r>
                      <a:r>
                        <a:rPr lang="en-US" baseline="0" dirty="0" smtClean="0"/>
                        <a:t>Presentations begin for all periods</a:t>
                      </a:r>
                    </a:p>
                  </a:txBody>
                  <a:tcPr anchor="ctr"/>
                </a:tc>
              </a:tr>
              <a:tr h="1004138">
                <a:tc>
                  <a:txBody>
                    <a:bodyPr/>
                    <a:lstStyle/>
                    <a:p>
                      <a:pPr algn="l"/>
                      <a:r>
                        <a:rPr lang="en-US" b="1" dirty="0" smtClean="0"/>
                        <a:t>Tuesday, December</a:t>
                      </a:r>
                      <a:r>
                        <a:rPr lang="en-US" b="1" baseline="0" dirty="0" smtClean="0"/>
                        <a:t> 20</a:t>
                      </a:r>
                      <a:r>
                        <a:rPr lang="en-US" b="1" baseline="30000" dirty="0" smtClean="0"/>
                        <a:t>th</a:t>
                      </a:r>
                      <a:endParaRPr lang="en-US" b="1" dirty="0"/>
                    </a:p>
                  </a:txBody>
                  <a:tcPr anchor="ctr"/>
                </a:tc>
                <a:tc>
                  <a:txBody>
                    <a:bodyPr/>
                    <a:lstStyle/>
                    <a:p>
                      <a:pPr algn="l"/>
                      <a:r>
                        <a:rPr lang="en-US" dirty="0" smtClean="0"/>
                        <a:t>Genius Hour presentations all periods</a:t>
                      </a:r>
                      <a:endParaRPr lang="en-US" dirty="0"/>
                    </a:p>
                  </a:txBody>
                  <a:tcPr anchor="ctr"/>
                </a:tc>
              </a:tr>
              <a:tr h="1019610">
                <a:tc>
                  <a:txBody>
                    <a:bodyPr/>
                    <a:lstStyle/>
                    <a:p>
                      <a:pPr algn="l"/>
                      <a:r>
                        <a:rPr lang="en-US" b="1" dirty="0" smtClean="0"/>
                        <a:t>Wednesday,</a:t>
                      </a:r>
                      <a:r>
                        <a:rPr lang="en-US" b="1" baseline="0" dirty="0" smtClean="0"/>
                        <a:t> December 21</a:t>
                      </a:r>
                      <a:r>
                        <a:rPr lang="en-US" b="1" baseline="30000" dirty="0" smtClean="0"/>
                        <a:t>st</a:t>
                      </a:r>
                      <a:r>
                        <a:rPr lang="en-US" b="1" baseline="0" dirty="0" smtClean="0"/>
                        <a:t> </a:t>
                      </a:r>
                      <a:endParaRPr lang="en-US" b="1" dirty="0"/>
                    </a:p>
                  </a:txBody>
                  <a:tcPr anchor="ctr"/>
                </a:tc>
                <a:tc>
                  <a:txBody>
                    <a:bodyPr/>
                    <a:lstStyle/>
                    <a:p>
                      <a:pPr algn="l"/>
                      <a:r>
                        <a:rPr lang="en-US" dirty="0" smtClean="0"/>
                        <a:t>Genius Hour presentations periods</a:t>
                      </a:r>
                      <a:r>
                        <a:rPr lang="en-US" baseline="0" dirty="0" smtClean="0"/>
                        <a:t> 1, 3, and 5</a:t>
                      </a:r>
                      <a:endParaRPr lang="en-US" dirty="0"/>
                    </a:p>
                  </a:txBody>
                  <a:tcPr anchor="ctr"/>
                </a:tc>
              </a:tr>
              <a:tr h="1019610">
                <a:tc>
                  <a:txBody>
                    <a:bodyPr/>
                    <a:lstStyle/>
                    <a:p>
                      <a:pPr algn="l"/>
                      <a:r>
                        <a:rPr lang="en-US" b="1" dirty="0" smtClean="0"/>
                        <a:t>Thursday, December</a:t>
                      </a:r>
                      <a:r>
                        <a:rPr lang="en-US" b="1" baseline="0" dirty="0" smtClean="0"/>
                        <a:t> 22</a:t>
                      </a:r>
                      <a:r>
                        <a:rPr lang="en-US" b="1" baseline="30000" dirty="0" smtClean="0"/>
                        <a:t>nd</a:t>
                      </a:r>
                      <a:r>
                        <a:rPr lang="en-US" b="1" baseline="0" dirty="0" smtClean="0"/>
                        <a:t> </a:t>
                      </a:r>
                      <a:endParaRPr lang="en-US" b="1" dirty="0"/>
                    </a:p>
                  </a:txBody>
                  <a:tcPr anchor="ctr"/>
                </a:tc>
                <a:tc>
                  <a:txBody>
                    <a:bodyPr/>
                    <a:lstStyle/>
                    <a:p>
                      <a:pPr algn="l"/>
                      <a:r>
                        <a:rPr lang="en-US" dirty="0" smtClean="0"/>
                        <a:t>Genius Hour presentations</a:t>
                      </a:r>
                      <a:r>
                        <a:rPr lang="en-US" baseline="0" dirty="0" smtClean="0"/>
                        <a:t> periods 2, 4, and 6</a:t>
                      </a:r>
                      <a:endParaRPr lang="en-US" dirty="0"/>
                    </a:p>
                  </a:txBody>
                  <a:tcPr anchor="ctr"/>
                </a:tc>
              </a:tr>
            </a:tbl>
          </a:graphicData>
        </a:graphic>
      </p:graphicFrame>
    </p:spTree>
    <p:extLst>
      <p:ext uri="{BB962C8B-B14F-4D97-AF65-F5344CB8AC3E}">
        <p14:creationId xmlns:p14="http://schemas.microsoft.com/office/powerpoint/2010/main" val="641496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3182</TotalTime>
  <Words>788</Words>
  <Application>Microsoft Office PowerPoint</Application>
  <PresentationFormat>On-screen Show (4:3)</PresentationFormat>
  <Paragraphs>84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Genius Hour Final Requirements</vt:lpstr>
      <vt:lpstr>Requirements</vt:lpstr>
      <vt:lpstr>Grading Rubric</vt:lpstr>
      <vt:lpstr>How I will be grading you</vt:lpstr>
      <vt:lpstr>Critiques</vt:lpstr>
      <vt:lpstr>Finals Week Schedule</vt:lpstr>
    </vt:vector>
  </TitlesOfParts>
  <Company>Tucson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Genius Hour Final Requirements</dc:title>
  <dc:creator>Gay, Kimberly</dc:creator>
  <cp:lastModifiedBy>Gay, Kimberly</cp:lastModifiedBy>
  <cp:revision>18</cp:revision>
  <dcterms:created xsi:type="dcterms:W3CDTF">2016-05-13T15:15:26Z</dcterms:created>
  <dcterms:modified xsi:type="dcterms:W3CDTF">2016-12-13T18:45:16Z</dcterms:modified>
</cp:coreProperties>
</file>