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6" r:id="rId6"/>
    <p:sldId id="267" r:id="rId7"/>
    <p:sldId id="268" r:id="rId8"/>
    <p:sldId id="269" r:id="rId9"/>
    <p:sldId id="261" r:id="rId10"/>
    <p:sldId id="264" r:id="rId11"/>
    <p:sldId id="257" r:id="rId12"/>
    <p:sldId id="270" r:id="rId13"/>
    <p:sldId id="272" r:id="rId14"/>
    <p:sldId id="271"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6122C-8DB5-4707-855E-2F44E1ECC12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219352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6122C-8DB5-4707-855E-2F44E1ECC12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79557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6122C-8DB5-4707-855E-2F44E1ECC12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199082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6122C-8DB5-4707-855E-2F44E1ECC12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73893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6122C-8DB5-4707-855E-2F44E1ECC120}"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379811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6122C-8DB5-4707-855E-2F44E1ECC12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63903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6122C-8DB5-4707-855E-2F44E1ECC120}"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181786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6122C-8DB5-4707-855E-2F44E1ECC120}"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2560021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6122C-8DB5-4707-855E-2F44E1ECC120}"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182979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6122C-8DB5-4707-855E-2F44E1ECC12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404547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6122C-8DB5-4707-855E-2F44E1ECC120}"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9AE6A-03BD-45A1-865D-2768432ECD17}" type="slidenum">
              <a:rPr lang="en-US" smtClean="0"/>
              <a:t>‹#›</a:t>
            </a:fld>
            <a:endParaRPr lang="en-US"/>
          </a:p>
        </p:txBody>
      </p:sp>
    </p:spTree>
    <p:extLst>
      <p:ext uri="{BB962C8B-B14F-4D97-AF65-F5344CB8AC3E}">
        <p14:creationId xmlns:p14="http://schemas.microsoft.com/office/powerpoint/2010/main" val="18965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6122C-8DB5-4707-855E-2F44E1ECC120}" type="datetimeFigureOut">
              <a:rPr lang="en-US" smtClean="0"/>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9AE6A-03BD-45A1-865D-2768432ECD17}" type="slidenum">
              <a:rPr lang="en-US" smtClean="0"/>
              <a:t>‹#›</a:t>
            </a:fld>
            <a:endParaRPr lang="en-US"/>
          </a:p>
        </p:txBody>
      </p:sp>
    </p:spTree>
    <p:extLst>
      <p:ext uri="{BB962C8B-B14F-4D97-AF65-F5344CB8AC3E}">
        <p14:creationId xmlns:p14="http://schemas.microsoft.com/office/powerpoint/2010/main" val="6940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Dias de </a:t>
            </a:r>
            <a:r>
              <a:rPr lang="en-US" dirty="0" err="1" smtClean="0"/>
              <a:t>los</a:t>
            </a:r>
            <a:r>
              <a:rPr lang="en-US" dirty="0" smtClean="0"/>
              <a:t> </a:t>
            </a:r>
            <a:r>
              <a:rPr lang="en-US" dirty="0" err="1" smtClean="0"/>
              <a:t>Muertos</a:t>
            </a:r>
            <a:r>
              <a:rPr lang="en-US" dirty="0" smtClean="0"/>
              <a:t> Unit: </a:t>
            </a:r>
            <a:br>
              <a:rPr lang="en-US" dirty="0" smtClean="0"/>
            </a:br>
            <a:r>
              <a:rPr lang="en-US" dirty="0" smtClean="0"/>
              <a:t>Sugar Skulls (Calaveras)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Beginning Art with Ms. Gay</a:t>
            </a:r>
          </a:p>
          <a:p>
            <a:r>
              <a:rPr lang="en-US" dirty="0" smtClean="0">
                <a:solidFill>
                  <a:schemeClr val="tx1"/>
                </a:solidFill>
              </a:rPr>
              <a:t>Fall 2016</a:t>
            </a:r>
            <a:endParaRPr lang="en-US" dirty="0">
              <a:solidFill>
                <a:schemeClr val="tx1"/>
              </a:solidFill>
            </a:endParaRPr>
          </a:p>
        </p:txBody>
      </p:sp>
    </p:spTree>
    <p:extLst>
      <p:ext uri="{BB962C8B-B14F-4D97-AF65-F5344CB8AC3E}">
        <p14:creationId xmlns:p14="http://schemas.microsoft.com/office/powerpoint/2010/main" val="367832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Unit Schedule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2702278"/>
              </p:ext>
            </p:extLst>
          </p:nvPr>
        </p:nvGraphicFramePr>
        <p:xfrm>
          <a:off x="457200" y="1066800"/>
          <a:ext cx="8229600" cy="2743198"/>
        </p:xfrm>
        <a:graphic>
          <a:graphicData uri="http://schemas.openxmlformats.org/drawingml/2006/table">
            <a:tbl>
              <a:tblPr firstRow="1" bandRow="1">
                <a:tableStyleId>{073A0DAA-6AF3-43AB-8588-CEC1D06C72B9}</a:tableStyleId>
              </a:tblPr>
              <a:tblGrid>
                <a:gridCol w="2362200"/>
                <a:gridCol w="5867400"/>
              </a:tblGrid>
              <a:tr h="407848">
                <a:tc gridSpan="2">
                  <a:txBody>
                    <a:bodyPr/>
                    <a:lstStyle/>
                    <a:p>
                      <a:pPr algn="ctr"/>
                      <a:r>
                        <a:rPr lang="en-US" dirty="0" smtClean="0"/>
                        <a:t>Week 1: Bring in supplies all this week!</a:t>
                      </a:r>
                      <a:endParaRPr lang="en-US" dirty="0"/>
                    </a:p>
                  </a:txBody>
                  <a:tcPr/>
                </a:tc>
                <a:tc hMerge="1">
                  <a:txBody>
                    <a:bodyPr/>
                    <a:lstStyle/>
                    <a:p>
                      <a:endParaRPr lang="en-US" dirty="0"/>
                    </a:p>
                  </a:txBody>
                  <a:tcPr/>
                </a:tc>
              </a:tr>
              <a:tr h="407848">
                <a:tc>
                  <a:txBody>
                    <a:bodyPr/>
                    <a:lstStyle/>
                    <a:p>
                      <a:r>
                        <a:rPr lang="en-US" dirty="0" smtClean="0"/>
                        <a:t>Monday, 10/17/16</a:t>
                      </a:r>
                      <a:endParaRPr lang="en-US" dirty="0"/>
                    </a:p>
                  </a:txBody>
                  <a:tcPr/>
                </a:tc>
                <a:tc>
                  <a:txBody>
                    <a:bodyPr/>
                    <a:lstStyle/>
                    <a:p>
                      <a:r>
                        <a:rPr lang="en-US" dirty="0" smtClean="0"/>
                        <a:t>Project intro, skull</a:t>
                      </a:r>
                      <a:r>
                        <a:rPr lang="en-US" baseline="0" dirty="0" smtClean="0"/>
                        <a:t> drawing tutorial; begin planning</a:t>
                      </a:r>
                      <a:endParaRPr lang="en-US" dirty="0"/>
                    </a:p>
                  </a:txBody>
                  <a:tcPr/>
                </a:tc>
              </a:tr>
              <a:tr h="407848">
                <a:tc>
                  <a:txBody>
                    <a:bodyPr/>
                    <a:lstStyle/>
                    <a:p>
                      <a:r>
                        <a:rPr lang="en-US" dirty="0" smtClean="0"/>
                        <a:t>Tuesday,</a:t>
                      </a:r>
                      <a:r>
                        <a:rPr lang="en-US" baseline="0" dirty="0" smtClean="0"/>
                        <a:t> 10/18/16</a:t>
                      </a:r>
                      <a:endParaRPr lang="en-US" dirty="0"/>
                    </a:p>
                  </a:txBody>
                  <a:tcPr/>
                </a:tc>
                <a:tc>
                  <a:txBody>
                    <a:bodyPr/>
                    <a:lstStyle/>
                    <a:p>
                      <a:r>
                        <a:rPr lang="en-US" dirty="0" smtClean="0"/>
                        <a:t>Work on project planning</a:t>
                      </a:r>
                      <a:endParaRPr lang="en-US" dirty="0"/>
                    </a:p>
                  </a:txBody>
                  <a:tcPr/>
                </a:tc>
              </a:tr>
              <a:tr h="407848">
                <a:tc>
                  <a:txBody>
                    <a:bodyPr/>
                    <a:lstStyle/>
                    <a:p>
                      <a:r>
                        <a:rPr lang="en-US" dirty="0" smtClean="0"/>
                        <a:t>Wednesday, 10/19/16</a:t>
                      </a:r>
                      <a:endParaRPr lang="en-US" dirty="0"/>
                    </a:p>
                  </a:txBody>
                  <a:tcPr/>
                </a:tc>
                <a:tc>
                  <a:txBody>
                    <a:bodyPr/>
                    <a:lstStyle/>
                    <a:p>
                      <a:r>
                        <a:rPr lang="en-US" dirty="0" smtClean="0"/>
                        <a:t>PSAT/SAT</a:t>
                      </a:r>
                      <a:r>
                        <a:rPr lang="en-US" baseline="0" dirty="0" smtClean="0"/>
                        <a:t> Testing Day, super short classes; work on planning</a:t>
                      </a:r>
                      <a:endParaRPr lang="en-US" dirty="0"/>
                    </a:p>
                  </a:txBody>
                  <a:tcPr/>
                </a:tc>
              </a:tr>
              <a:tr h="703958">
                <a:tc>
                  <a:txBody>
                    <a:bodyPr/>
                    <a:lstStyle/>
                    <a:p>
                      <a:r>
                        <a:rPr lang="en-US" dirty="0" smtClean="0"/>
                        <a:t>Thursday, 10/20/16</a:t>
                      </a:r>
                      <a:endParaRPr lang="en-US" dirty="0"/>
                    </a:p>
                  </a:txBody>
                  <a:tcPr/>
                </a:tc>
                <a:tc>
                  <a:txBody>
                    <a:bodyPr/>
                    <a:lstStyle/>
                    <a:p>
                      <a:r>
                        <a:rPr lang="en-US" dirty="0" smtClean="0"/>
                        <a:t>Work on planning, you should show your final plans to me by the end of the period</a:t>
                      </a:r>
                      <a:r>
                        <a:rPr lang="en-US" baseline="0" dirty="0" smtClean="0"/>
                        <a:t> in order to begin work on Monday.</a:t>
                      </a:r>
                      <a:endParaRPr lang="en-US" dirty="0"/>
                    </a:p>
                  </a:txBody>
                  <a:tcPr/>
                </a:tc>
              </a:tr>
              <a:tr h="407848">
                <a:tc>
                  <a:txBody>
                    <a:bodyPr/>
                    <a:lstStyle/>
                    <a:p>
                      <a:r>
                        <a:rPr lang="en-US" dirty="0" smtClean="0"/>
                        <a:t>Friday, 10/21/16</a:t>
                      </a:r>
                      <a:endParaRPr lang="en-US" dirty="0"/>
                    </a:p>
                  </a:txBody>
                  <a:tcPr/>
                </a:tc>
                <a:tc>
                  <a:txBody>
                    <a:bodyPr/>
                    <a:lstStyle/>
                    <a:p>
                      <a:r>
                        <a:rPr lang="en-US" dirty="0" smtClean="0"/>
                        <a:t>Genius Hour</a:t>
                      </a:r>
                      <a:endParaRPr lang="en-US" dirty="0"/>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4161456895"/>
              </p:ext>
            </p:extLst>
          </p:nvPr>
        </p:nvGraphicFramePr>
        <p:xfrm>
          <a:off x="457200" y="4114800"/>
          <a:ext cx="8229600" cy="2225040"/>
        </p:xfrm>
        <a:graphic>
          <a:graphicData uri="http://schemas.openxmlformats.org/drawingml/2006/table">
            <a:tbl>
              <a:tblPr firstRow="1" bandRow="1">
                <a:tableStyleId>{073A0DAA-6AF3-43AB-8588-CEC1D06C72B9}</a:tableStyleId>
              </a:tblPr>
              <a:tblGrid>
                <a:gridCol w="2362200"/>
                <a:gridCol w="5867400"/>
              </a:tblGrid>
              <a:tr h="370840">
                <a:tc gridSpan="2">
                  <a:txBody>
                    <a:bodyPr/>
                    <a:lstStyle/>
                    <a:p>
                      <a:pPr algn="ctr"/>
                      <a:r>
                        <a:rPr lang="en-US" dirty="0" smtClean="0"/>
                        <a:t>Week 2</a:t>
                      </a:r>
                      <a:endParaRPr lang="en-US" dirty="0"/>
                    </a:p>
                  </a:txBody>
                  <a:tcPr/>
                </a:tc>
                <a:tc hMerge="1">
                  <a:txBody>
                    <a:bodyPr/>
                    <a:lstStyle/>
                    <a:p>
                      <a:endParaRPr lang="en-US" dirty="0"/>
                    </a:p>
                  </a:txBody>
                  <a:tcPr/>
                </a:tc>
              </a:tr>
              <a:tr h="370840">
                <a:tc>
                  <a:txBody>
                    <a:bodyPr/>
                    <a:lstStyle/>
                    <a:p>
                      <a:r>
                        <a:rPr lang="en-US" dirty="0" smtClean="0"/>
                        <a:t>Monday, 10/24/16</a:t>
                      </a:r>
                      <a:endParaRPr lang="en-US" dirty="0"/>
                    </a:p>
                  </a:txBody>
                  <a:tcPr/>
                </a:tc>
                <a:tc>
                  <a:txBody>
                    <a:bodyPr/>
                    <a:lstStyle/>
                    <a:p>
                      <a:r>
                        <a:rPr lang="en-US" dirty="0" smtClean="0"/>
                        <a:t>Construct skulls out</a:t>
                      </a:r>
                      <a:r>
                        <a:rPr lang="en-US" baseline="0" dirty="0" smtClean="0"/>
                        <a:t> of sugar, let dry over night</a:t>
                      </a:r>
                      <a:endParaRPr lang="en-US" dirty="0"/>
                    </a:p>
                  </a:txBody>
                  <a:tcPr/>
                </a:tc>
              </a:tr>
              <a:tr h="370840">
                <a:tc>
                  <a:txBody>
                    <a:bodyPr/>
                    <a:lstStyle/>
                    <a:p>
                      <a:r>
                        <a:rPr lang="en-US" dirty="0" smtClean="0"/>
                        <a:t>Tuesday,</a:t>
                      </a:r>
                      <a:r>
                        <a:rPr lang="en-US" baseline="0" dirty="0" smtClean="0"/>
                        <a:t> 10/25/16</a:t>
                      </a:r>
                      <a:endParaRPr lang="en-US" dirty="0"/>
                    </a:p>
                  </a:txBody>
                  <a:tcPr/>
                </a:tc>
                <a:tc>
                  <a:txBody>
                    <a:bodyPr/>
                    <a:lstStyle/>
                    <a:p>
                      <a:r>
                        <a:rPr lang="en-US" dirty="0" smtClean="0"/>
                        <a:t>Begin decorating with royal</a:t>
                      </a:r>
                      <a:r>
                        <a:rPr lang="en-US" baseline="0" dirty="0" smtClean="0"/>
                        <a:t> icing</a:t>
                      </a:r>
                      <a:endParaRPr lang="en-US" dirty="0"/>
                    </a:p>
                  </a:txBody>
                  <a:tcPr/>
                </a:tc>
              </a:tr>
              <a:tr h="370840">
                <a:tc>
                  <a:txBody>
                    <a:bodyPr/>
                    <a:lstStyle/>
                    <a:p>
                      <a:r>
                        <a:rPr lang="en-US" dirty="0" smtClean="0"/>
                        <a:t>Wednesday, 10/26/16</a:t>
                      </a:r>
                      <a:endParaRPr lang="en-US" dirty="0"/>
                    </a:p>
                  </a:txBody>
                  <a:tcPr/>
                </a:tc>
                <a:tc>
                  <a:txBody>
                    <a:bodyPr/>
                    <a:lstStyle/>
                    <a:p>
                      <a:r>
                        <a:rPr lang="en-US" dirty="0" smtClean="0"/>
                        <a:t>Decorate</a:t>
                      </a:r>
                      <a:r>
                        <a:rPr lang="en-US" baseline="0" dirty="0" smtClean="0"/>
                        <a:t> skulls</a:t>
                      </a:r>
                      <a:endParaRPr lang="en-US" dirty="0"/>
                    </a:p>
                  </a:txBody>
                  <a:tcPr/>
                </a:tc>
              </a:tr>
              <a:tr h="370840">
                <a:tc>
                  <a:txBody>
                    <a:bodyPr/>
                    <a:lstStyle/>
                    <a:p>
                      <a:r>
                        <a:rPr lang="en-US" dirty="0" smtClean="0"/>
                        <a:t>Thursday, 10/27/16</a:t>
                      </a:r>
                      <a:endParaRPr lang="en-US" dirty="0"/>
                    </a:p>
                  </a:txBody>
                  <a:tcPr/>
                </a:tc>
                <a:tc>
                  <a:txBody>
                    <a:bodyPr/>
                    <a:lstStyle/>
                    <a:p>
                      <a:r>
                        <a:rPr lang="en-US" dirty="0" smtClean="0"/>
                        <a:t>Class</a:t>
                      </a:r>
                      <a:r>
                        <a:rPr lang="en-US" baseline="0" dirty="0" smtClean="0"/>
                        <a:t> critique of finished skulls</a:t>
                      </a:r>
                      <a:endParaRPr lang="en-US" dirty="0"/>
                    </a:p>
                  </a:txBody>
                  <a:tcPr/>
                </a:tc>
              </a:tr>
              <a:tr h="370840">
                <a:tc>
                  <a:txBody>
                    <a:bodyPr/>
                    <a:lstStyle/>
                    <a:p>
                      <a:r>
                        <a:rPr lang="en-US" dirty="0" smtClean="0"/>
                        <a:t>Friday, 10/28/16</a:t>
                      </a:r>
                      <a:endParaRPr lang="en-US" dirty="0"/>
                    </a:p>
                  </a:txBody>
                  <a:tcPr/>
                </a:tc>
                <a:tc>
                  <a:txBody>
                    <a:bodyPr/>
                    <a:lstStyle/>
                    <a:p>
                      <a:r>
                        <a:rPr lang="en-US" dirty="0" smtClean="0"/>
                        <a:t>Genius Hour</a:t>
                      </a:r>
                      <a:endParaRPr lang="en-US" dirty="0"/>
                    </a:p>
                  </a:txBody>
                  <a:tcPr/>
                </a:tc>
              </a:tr>
            </a:tbl>
          </a:graphicData>
        </a:graphic>
      </p:graphicFrame>
    </p:spTree>
    <p:extLst>
      <p:ext uri="{BB962C8B-B14F-4D97-AF65-F5344CB8AC3E}">
        <p14:creationId xmlns:p14="http://schemas.microsoft.com/office/powerpoint/2010/main" val="202941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Skull Examples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890" b="1204"/>
          <a:stretch/>
        </p:blipFill>
        <p:spPr>
          <a:xfrm>
            <a:off x="170557" y="1196503"/>
            <a:ext cx="2215575" cy="291829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409" t="7659" r="10520" b="6808"/>
          <a:stretch/>
        </p:blipFill>
        <p:spPr>
          <a:xfrm>
            <a:off x="7210542" y="4343399"/>
            <a:ext cx="1811995" cy="23051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1981200"/>
            <a:ext cx="4599695" cy="3307080"/>
          </a:xfrm>
          <a:prstGeom prst="rect">
            <a:avLst/>
          </a:prstGeom>
        </p:spPr>
      </p:pic>
    </p:spTree>
    <p:extLst>
      <p:ext uri="{BB962C8B-B14F-4D97-AF65-F5344CB8AC3E}">
        <p14:creationId xmlns:p14="http://schemas.microsoft.com/office/powerpoint/2010/main" val="3937554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Sugar Skull</a:t>
            </a:r>
            <a:endParaRPr lang="en-US" dirty="0"/>
          </a:p>
        </p:txBody>
      </p:sp>
      <p:sp>
        <p:nvSpPr>
          <p:cNvPr id="3" name="Content Placeholder 2"/>
          <p:cNvSpPr>
            <a:spLocks noGrp="1"/>
          </p:cNvSpPr>
          <p:nvPr>
            <p:ph idx="1"/>
          </p:nvPr>
        </p:nvSpPr>
        <p:spPr>
          <a:xfrm>
            <a:off x="457200" y="1371600"/>
            <a:ext cx="8229600" cy="3352800"/>
          </a:xfrm>
        </p:spPr>
        <p:txBody>
          <a:bodyPr>
            <a:normAutofit fontScale="92500" lnSpcReduction="10000"/>
          </a:bodyPr>
          <a:lstStyle/>
          <a:p>
            <a:pPr marL="514350" indent="-514350">
              <a:buAutoNum type="arabicPeriod"/>
            </a:pPr>
            <a:r>
              <a:rPr lang="en-US" dirty="0" smtClean="0"/>
              <a:t>Make “sugar paste” (sugar + meringue powder + water), place into sugar skull mold; mold front and back pieces</a:t>
            </a:r>
          </a:p>
          <a:p>
            <a:pPr marL="514350" indent="-514350">
              <a:buAutoNum type="arabicPeriod"/>
            </a:pPr>
            <a:r>
              <a:rPr lang="en-US" dirty="0" smtClean="0"/>
              <a:t>Sugar skull needs to dry out overnight</a:t>
            </a:r>
          </a:p>
          <a:p>
            <a:pPr marL="514350" indent="-514350">
              <a:buAutoNum type="arabicPeriod"/>
            </a:pPr>
            <a:r>
              <a:rPr lang="en-US" dirty="0" smtClean="0"/>
              <a:t>Mix royal icing (powdered sugar + icing + color) and use to adhere front and back pieces, then use to decorate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2440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251" y="472440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6319" y="4724400"/>
            <a:ext cx="19240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733722"/>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331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on getting these supplies for your class</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dirty="0"/>
              <a:t>Plastic bowls </a:t>
            </a:r>
            <a:r>
              <a:rPr lang="en-US" dirty="0"/>
              <a:t>with lids (</a:t>
            </a:r>
            <a:r>
              <a:rPr lang="en-US" dirty="0" err="1"/>
              <a:t>tupperware</a:t>
            </a:r>
            <a:r>
              <a:rPr lang="en-US" dirty="0"/>
              <a:t>, it will be returned) to store royal icing as we will use it over a two day period (large size preferred)</a:t>
            </a:r>
          </a:p>
          <a:p>
            <a:r>
              <a:rPr lang="en-US" b="1" dirty="0"/>
              <a:t>Icing colors</a:t>
            </a:r>
            <a:r>
              <a:rPr lang="en-US" dirty="0"/>
              <a:t>, </a:t>
            </a:r>
            <a:r>
              <a:rPr lang="en-US" dirty="0" smtClean="0"/>
              <a:t>in </a:t>
            </a:r>
            <a:r>
              <a:rPr lang="en-US" b="1" dirty="0" smtClean="0"/>
              <a:t>colors black and red</a:t>
            </a:r>
            <a:r>
              <a:rPr lang="en-US" dirty="0" smtClean="0"/>
              <a:t>, preferably </a:t>
            </a:r>
            <a:r>
              <a:rPr lang="en-US" dirty="0"/>
              <a:t>by Wilton; this is NOT food coloring/dye</a:t>
            </a:r>
            <a:r>
              <a:rPr lang="en-US" dirty="0" smtClean="0"/>
              <a:t>.</a:t>
            </a:r>
          </a:p>
          <a:p>
            <a:r>
              <a:rPr lang="en-US" dirty="0" smtClean="0"/>
              <a:t>Sprinkles, glitter, feathers, etc. for decorating</a:t>
            </a:r>
          </a:p>
          <a:p>
            <a:pPr marL="0" indent="0">
              <a:buNone/>
            </a:pPr>
            <a:endParaRPr lang="en-US" dirty="0"/>
          </a:p>
          <a:p>
            <a:endParaRPr lang="en-US" dirty="0"/>
          </a:p>
        </p:txBody>
      </p:sp>
    </p:spTree>
    <p:extLst>
      <p:ext uri="{BB962C8B-B14F-4D97-AF65-F5344CB8AC3E}">
        <p14:creationId xmlns:p14="http://schemas.microsoft.com/office/powerpoint/2010/main" val="1001346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Needed Supplies for this Project</a:t>
            </a:r>
            <a:endParaRPr lang="en-US" dirty="0"/>
          </a:p>
        </p:txBody>
      </p:sp>
      <p:sp>
        <p:nvSpPr>
          <p:cNvPr id="3" name="Content Placeholder 2"/>
          <p:cNvSpPr>
            <a:spLocks noGrp="1"/>
          </p:cNvSpPr>
          <p:nvPr>
            <p:ph idx="1"/>
          </p:nvPr>
        </p:nvSpPr>
        <p:spPr>
          <a:xfrm>
            <a:off x="228600" y="1143000"/>
            <a:ext cx="8686800" cy="5562600"/>
          </a:xfrm>
        </p:spPr>
        <p:txBody>
          <a:bodyPr>
            <a:noAutofit/>
          </a:bodyPr>
          <a:lstStyle/>
          <a:p>
            <a:r>
              <a:rPr lang="en-US" sz="1800" b="1" dirty="0" smtClean="0"/>
              <a:t>White granulated sugar</a:t>
            </a:r>
            <a:r>
              <a:rPr lang="en-US" sz="1800" dirty="0" smtClean="0"/>
              <a:t> (4 pound bags are $2.00 at Walmart, or 10lb. bag at Costco for $4.39.  We will need about 80 lbs. of sugar to have enough for all students to make ONE sugar skull!)</a:t>
            </a:r>
          </a:p>
          <a:p>
            <a:r>
              <a:rPr lang="en-US" sz="1800" b="1" dirty="0" smtClean="0"/>
              <a:t>White powdered (or "confectioner's") sugar </a:t>
            </a:r>
            <a:r>
              <a:rPr lang="en-US" sz="1800" dirty="0" smtClean="0"/>
              <a:t>for making royal icing, will also need a LOT</a:t>
            </a:r>
          </a:p>
          <a:p>
            <a:r>
              <a:rPr lang="en-US" sz="1800" b="1" dirty="0" smtClean="0"/>
              <a:t>Meringue powder</a:t>
            </a:r>
            <a:r>
              <a:rPr lang="en-US" sz="1800" dirty="0" smtClean="0"/>
              <a:t>, which can be ordered online or found in specialty cooking/baking stores (such as Pat’s here in Tucson)</a:t>
            </a:r>
          </a:p>
          <a:p>
            <a:r>
              <a:rPr lang="en-US" sz="1800" b="1" dirty="0" smtClean="0"/>
              <a:t>Icing colors</a:t>
            </a:r>
            <a:r>
              <a:rPr lang="en-US" sz="1800" dirty="0" smtClean="0"/>
              <a:t>, preferably by Wilton; this is NOT food coloring/dye. Check online. </a:t>
            </a:r>
          </a:p>
          <a:p>
            <a:r>
              <a:rPr lang="en-US" sz="1800" b="1" dirty="0" smtClean="0"/>
              <a:t>Frosting to use for decorating</a:t>
            </a:r>
            <a:r>
              <a:rPr lang="en-US" sz="1800" dirty="0" smtClean="0"/>
              <a:t>, preferably in tubes that would be easy to handle for students</a:t>
            </a:r>
          </a:p>
          <a:p>
            <a:r>
              <a:rPr lang="en-US" sz="1800" dirty="0" smtClean="0"/>
              <a:t>Other </a:t>
            </a:r>
            <a:r>
              <a:rPr lang="en-US" sz="1800" b="1" dirty="0" smtClean="0"/>
              <a:t>decorative items</a:t>
            </a:r>
            <a:r>
              <a:rPr lang="en-US" sz="1800" dirty="0" smtClean="0"/>
              <a:t>, such as glitter, sprinkles, etc.</a:t>
            </a:r>
          </a:p>
          <a:p>
            <a:r>
              <a:rPr lang="en-US" sz="1800" b="1" dirty="0" smtClean="0"/>
              <a:t>Plastic </a:t>
            </a:r>
            <a:r>
              <a:rPr lang="en-US" sz="1800" b="1" dirty="0" err="1" smtClean="0"/>
              <a:t>ziploc</a:t>
            </a:r>
            <a:r>
              <a:rPr lang="en-US" sz="1800" b="1" dirty="0" smtClean="0"/>
              <a:t> or icing bags for decorating</a:t>
            </a:r>
          </a:p>
          <a:p>
            <a:r>
              <a:rPr lang="en-US" sz="1800" dirty="0" smtClean="0"/>
              <a:t>Icing tips to use with icing bags</a:t>
            </a:r>
          </a:p>
          <a:p>
            <a:r>
              <a:rPr lang="en-US" sz="1800" b="1" dirty="0" smtClean="0"/>
              <a:t>Disposable plastic bowls for mixing sugar and frosting </a:t>
            </a:r>
            <a:r>
              <a:rPr lang="en-US" sz="1800" dirty="0" smtClean="0"/>
              <a:t>(medium to large size, can be found next to plastic cups/utensils)</a:t>
            </a:r>
          </a:p>
          <a:p>
            <a:r>
              <a:rPr lang="en-US" sz="1800" b="1" dirty="0" smtClean="0"/>
              <a:t>Plastic bowls with lids </a:t>
            </a:r>
            <a:r>
              <a:rPr lang="en-US" sz="1800" dirty="0" smtClean="0"/>
              <a:t>(</a:t>
            </a:r>
            <a:r>
              <a:rPr lang="en-US" sz="1800" dirty="0" err="1" smtClean="0"/>
              <a:t>tupperware</a:t>
            </a:r>
            <a:r>
              <a:rPr lang="en-US" sz="1800" dirty="0" smtClean="0"/>
              <a:t>, it will be returned) to store royal icing as we will use it over a two day period (large size preferred)</a:t>
            </a:r>
          </a:p>
          <a:p>
            <a:r>
              <a:rPr lang="en-US" sz="1800" b="1" dirty="0" smtClean="0"/>
              <a:t>Sugar skull molds</a:t>
            </a:r>
            <a:r>
              <a:rPr lang="en-US" sz="1800" dirty="0" smtClean="0"/>
              <a:t>, which can be ordered online. These will also be returned upon the end of the project. </a:t>
            </a:r>
            <a:endParaRPr lang="en-US" sz="1800" dirty="0"/>
          </a:p>
        </p:txBody>
      </p:sp>
    </p:spTree>
    <p:extLst>
      <p:ext uri="{BB962C8B-B14F-4D97-AF65-F5344CB8AC3E}">
        <p14:creationId xmlns:p14="http://schemas.microsoft.com/office/powerpoint/2010/main" val="1051954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Sketchbook Assignment #4</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Create an image based on one of the symbols of Dias de </a:t>
            </a:r>
            <a:r>
              <a:rPr lang="en-US" dirty="0" err="1" smtClean="0"/>
              <a:t>los</a:t>
            </a:r>
            <a:r>
              <a:rPr lang="en-US" dirty="0" smtClean="0"/>
              <a:t> </a:t>
            </a:r>
            <a:r>
              <a:rPr lang="en-US" dirty="0" err="1" smtClean="0"/>
              <a:t>Muertos</a:t>
            </a:r>
            <a:r>
              <a:rPr lang="en-US" dirty="0" smtClean="0"/>
              <a:t> that we discussed in class: Calaveras, altars, </a:t>
            </a:r>
            <a:r>
              <a:rPr lang="en-US" dirty="0" err="1" smtClean="0"/>
              <a:t>ofrendas</a:t>
            </a:r>
            <a:r>
              <a:rPr lang="en-US" dirty="0" smtClean="0"/>
              <a:t>, marigolds, or Catrina/</a:t>
            </a:r>
            <a:r>
              <a:rPr lang="en-US" dirty="0" err="1" smtClean="0"/>
              <a:t>Catrin</a:t>
            </a:r>
            <a:r>
              <a:rPr lang="en-US" dirty="0" smtClean="0"/>
              <a:t> </a:t>
            </a:r>
          </a:p>
          <a:p>
            <a:r>
              <a:rPr lang="en-US" dirty="0" smtClean="0"/>
              <a:t>Make sure to draw large to fill the page. </a:t>
            </a:r>
          </a:p>
          <a:p>
            <a:r>
              <a:rPr lang="en-US" dirty="0" smtClean="0"/>
              <a:t>Every sketchbook assignment you complete should look like an hour of effort. </a:t>
            </a:r>
          </a:p>
          <a:p>
            <a:r>
              <a:rPr lang="en-US" b="1" dirty="0" smtClean="0"/>
              <a:t>SB #4 is due on Thursday, October 27</a:t>
            </a:r>
            <a:r>
              <a:rPr lang="en-US" b="1" baseline="30000" dirty="0" smtClean="0"/>
              <a:t>th</a:t>
            </a:r>
            <a:r>
              <a:rPr lang="en-US" b="1" dirty="0" smtClean="0"/>
              <a:t> at the beginning of the class period. </a:t>
            </a:r>
            <a:endParaRPr lang="en-US" b="1" dirty="0"/>
          </a:p>
        </p:txBody>
      </p:sp>
    </p:spTree>
    <p:extLst>
      <p:ext uri="{BB962C8B-B14F-4D97-AF65-F5344CB8AC3E}">
        <p14:creationId xmlns:p14="http://schemas.microsoft.com/office/powerpoint/2010/main" val="173697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Dias de </a:t>
            </a:r>
            <a:r>
              <a:rPr lang="en-US" dirty="0" err="1" smtClean="0"/>
              <a:t>los</a:t>
            </a:r>
            <a:r>
              <a:rPr lang="en-US" dirty="0" smtClean="0"/>
              <a:t> </a:t>
            </a:r>
            <a:r>
              <a:rPr lang="en-US" dirty="0" err="1" smtClean="0"/>
              <a:t>Muertos</a:t>
            </a:r>
            <a:r>
              <a:rPr lang="en-US" dirty="0" smtClean="0"/>
              <a:t>: History</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b="1" dirty="0" smtClean="0"/>
              <a:t>Dias de </a:t>
            </a:r>
            <a:r>
              <a:rPr lang="en-US" b="1" dirty="0" err="1" smtClean="0"/>
              <a:t>los</a:t>
            </a:r>
            <a:r>
              <a:rPr lang="en-US" b="1" dirty="0" smtClean="0"/>
              <a:t> </a:t>
            </a:r>
            <a:r>
              <a:rPr lang="en-US" b="1" dirty="0" err="1" smtClean="0"/>
              <a:t>Muertos</a:t>
            </a:r>
            <a:r>
              <a:rPr lang="en-US" b="1" dirty="0" smtClean="0"/>
              <a:t> </a:t>
            </a:r>
            <a:r>
              <a:rPr lang="en-US" dirty="0" smtClean="0"/>
              <a:t>(Days of the Dead) is an ancient celebration of those who have passed away. </a:t>
            </a:r>
          </a:p>
          <a:p>
            <a:r>
              <a:rPr lang="en-US" dirty="0" smtClean="0"/>
              <a:t>The whole point is to </a:t>
            </a:r>
            <a:r>
              <a:rPr lang="en-US" b="1" dirty="0" smtClean="0"/>
              <a:t>celebrate</a:t>
            </a:r>
            <a:r>
              <a:rPr lang="en-US" dirty="0" smtClean="0"/>
              <a:t>, not mourn, passed loved ones. </a:t>
            </a:r>
          </a:p>
          <a:p>
            <a:pPr lvl="1"/>
            <a:r>
              <a:rPr lang="en-US" dirty="0" smtClean="0"/>
              <a:t>In ancient beliefs, the souls of those who have passed continue on to the afterlife, and during this time those souls can “return” to the Earth to celebrate with their loved ones.</a:t>
            </a:r>
          </a:p>
          <a:p>
            <a:r>
              <a:rPr lang="en-US" dirty="0" smtClean="0"/>
              <a:t>Originally celebrated by the Aztecs in Mexico, then shifted once Spaniards conquered area and tried to bring in Catholicism</a:t>
            </a:r>
          </a:p>
          <a:p>
            <a:pPr lvl="1"/>
            <a:r>
              <a:rPr lang="en-US" dirty="0" smtClean="0"/>
              <a:t>Holiday lasted about a month originally, but then changed to the two days that it is observed now: November 1st and 2nd</a:t>
            </a:r>
          </a:p>
          <a:p>
            <a:pPr lvl="1"/>
            <a:r>
              <a:rPr lang="en-US" dirty="0" smtClean="0"/>
              <a:t>Nov. 1st is for celebrating children who have passed (</a:t>
            </a:r>
            <a:r>
              <a:rPr lang="en-US" dirty="0" err="1" smtClean="0"/>
              <a:t>Dia</a:t>
            </a:r>
            <a:r>
              <a:rPr lang="en-US" dirty="0" smtClean="0"/>
              <a:t> de </a:t>
            </a:r>
            <a:r>
              <a:rPr lang="en-US" dirty="0" err="1" smtClean="0"/>
              <a:t>los</a:t>
            </a:r>
            <a:r>
              <a:rPr lang="en-US" dirty="0" smtClean="0"/>
              <a:t> </a:t>
            </a:r>
            <a:r>
              <a:rPr lang="en-US" dirty="0" err="1" smtClean="0"/>
              <a:t>Angelitos</a:t>
            </a:r>
            <a:r>
              <a:rPr lang="en-US" dirty="0" smtClean="0"/>
              <a:t>)</a:t>
            </a:r>
          </a:p>
          <a:p>
            <a:pPr lvl="1"/>
            <a:r>
              <a:rPr lang="en-US" dirty="0" smtClean="0"/>
              <a:t>Nov. 2nd is for adults who have passed (</a:t>
            </a:r>
            <a:r>
              <a:rPr lang="en-US" dirty="0" err="1" smtClean="0"/>
              <a:t>Dia</a:t>
            </a:r>
            <a:r>
              <a:rPr lang="en-US" dirty="0" smtClean="0"/>
              <a:t> de </a:t>
            </a:r>
            <a:r>
              <a:rPr lang="en-US" dirty="0" err="1" smtClean="0"/>
              <a:t>los</a:t>
            </a:r>
            <a:r>
              <a:rPr lang="en-US" dirty="0" smtClean="0"/>
              <a:t> </a:t>
            </a:r>
            <a:r>
              <a:rPr lang="en-US" dirty="0" err="1" smtClean="0"/>
              <a:t>Difuntos</a:t>
            </a:r>
            <a:r>
              <a:rPr lang="en-US" dirty="0" smtClean="0"/>
              <a:t>)</a:t>
            </a:r>
          </a:p>
          <a:p>
            <a:endParaRPr lang="en-US" dirty="0" smtClean="0"/>
          </a:p>
          <a:p>
            <a:endParaRPr lang="en-US" dirty="0"/>
          </a:p>
        </p:txBody>
      </p:sp>
    </p:spTree>
    <p:extLst>
      <p:ext uri="{BB962C8B-B14F-4D97-AF65-F5344CB8AC3E}">
        <p14:creationId xmlns:p14="http://schemas.microsoft.com/office/powerpoint/2010/main" val="2905224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Dias de </a:t>
            </a:r>
            <a:r>
              <a:rPr lang="en-US" dirty="0" err="1" smtClean="0"/>
              <a:t>los</a:t>
            </a:r>
            <a:r>
              <a:rPr lang="en-US" dirty="0" smtClean="0"/>
              <a:t> </a:t>
            </a:r>
            <a:r>
              <a:rPr lang="en-US" dirty="0" err="1" smtClean="0"/>
              <a:t>Muertos</a:t>
            </a:r>
            <a:r>
              <a:rPr lang="en-US" dirty="0" smtClean="0"/>
              <a:t>: </a:t>
            </a:r>
            <a:br>
              <a:rPr lang="en-US" dirty="0" smtClean="0"/>
            </a:br>
            <a:r>
              <a:rPr lang="en-US" dirty="0" smtClean="0"/>
              <a:t>Traditions &amp; Symbolism</a:t>
            </a:r>
            <a:endParaRPr lang="en-US" dirty="0"/>
          </a:p>
        </p:txBody>
      </p:sp>
      <p:sp>
        <p:nvSpPr>
          <p:cNvPr id="3" name="Content Placeholder 2"/>
          <p:cNvSpPr>
            <a:spLocks noGrp="1"/>
          </p:cNvSpPr>
          <p:nvPr>
            <p:ph idx="1"/>
          </p:nvPr>
        </p:nvSpPr>
        <p:spPr>
          <a:xfrm>
            <a:off x="266700" y="1600200"/>
            <a:ext cx="8610600" cy="5181600"/>
          </a:xfrm>
        </p:spPr>
        <p:txBody>
          <a:bodyPr>
            <a:noAutofit/>
          </a:bodyPr>
          <a:lstStyle/>
          <a:p>
            <a:r>
              <a:rPr lang="en-US" sz="2000" dirty="0" smtClean="0"/>
              <a:t>Traditions differ depending on the country, town, community, etc.</a:t>
            </a:r>
          </a:p>
          <a:p>
            <a:r>
              <a:rPr lang="en-US" sz="2000" dirty="0" smtClean="0"/>
              <a:t>In Mexico, it is common to clean and decorate graves, or to create </a:t>
            </a:r>
            <a:r>
              <a:rPr lang="en-US" sz="2000" b="1" dirty="0" smtClean="0"/>
              <a:t>altars</a:t>
            </a:r>
            <a:r>
              <a:rPr lang="en-US" sz="2000" dirty="0" smtClean="0"/>
              <a:t> and </a:t>
            </a:r>
            <a:r>
              <a:rPr lang="en-US" sz="2000" b="1" dirty="0" err="1" smtClean="0"/>
              <a:t>ofrendas</a:t>
            </a:r>
            <a:r>
              <a:rPr lang="en-US" sz="2000" dirty="0" smtClean="0"/>
              <a:t> (offerings) for passed loved ones.</a:t>
            </a:r>
          </a:p>
          <a:p>
            <a:r>
              <a:rPr lang="en-US" sz="2000" dirty="0" smtClean="0"/>
              <a:t>Common traditional elements of Dias de </a:t>
            </a:r>
            <a:r>
              <a:rPr lang="en-US" sz="2000" dirty="0" err="1" smtClean="0"/>
              <a:t>los</a:t>
            </a:r>
            <a:r>
              <a:rPr lang="en-US" sz="2000" dirty="0" smtClean="0"/>
              <a:t> </a:t>
            </a:r>
            <a:r>
              <a:rPr lang="en-US" sz="2000" dirty="0" err="1" smtClean="0"/>
              <a:t>Muertos</a:t>
            </a:r>
            <a:r>
              <a:rPr lang="en-US" sz="2000" dirty="0" smtClean="0"/>
              <a:t>:</a:t>
            </a:r>
          </a:p>
          <a:p>
            <a:pPr lvl="1"/>
            <a:r>
              <a:rPr lang="en-US" sz="2000" b="1" dirty="0" smtClean="0"/>
              <a:t>Calaveras (sugar skulls): </a:t>
            </a:r>
            <a:r>
              <a:rPr lang="en-US" sz="2000" dirty="0" smtClean="0"/>
              <a:t>symbol of death and rebirth (afterlife); typically has the name of the recipient on the forehead (is often offered to the deceased and given as a gift to the living)</a:t>
            </a:r>
          </a:p>
          <a:p>
            <a:pPr lvl="1"/>
            <a:r>
              <a:rPr lang="en-US" sz="2000" b="1" dirty="0" smtClean="0"/>
              <a:t>Altars/</a:t>
            </a:r>
            <a:r>
              <a:rPr lang="en-US" sz="2000" b="1" dirty="0" err="1" smtClean="0"/>
              <a:t>Ofrendas</a:t>
            </a:r>
            <a:r>
              <a:rPr lang="en-US" sz="2000" b="1" dirty="0" smtClean="0"/>
              <a:t> (offerings): </a:t>
            </a:r>
            <a:r>
              <a:rPr lang="en-US" sz="2000" dirty="0" smtClean="0"/>
              <a:t>set up to honor the deceased. They often have things that the deceased loved, such as food, pastimes, etc.</a:t>
            </a:r>
          </a:p>
          <a:p>
            <a:pPr lvl="1"/>
            <a:r>
              <a:rPr lang="en-US" sz="2000" b="1" dirty="0" smtClean="0"/>
              <a:t>Marigolds</a:t>
            </a:r>
            <a:r>
              <a:rPr lang="en-US" sz="2000" dirty="0" smtClean="0"/>
              <a:t>: a flower that is also a symbol of death</a:t>
            </a:r>
          </a:p>
          <a:p>
            <a:pPr lvl="1"/>
            <a:r>
              <a:rPr lang="en-US" sz="2000" b="1" dirty="0" err="1" smtClean="0"/>
              <a:t>Papel</a:t>
            </a:r>
            <a:r>
              <a:rPr lang="en-US" sz="2000" b="1" dirty="0" smtClean="0"/>
              <a:t> </a:t>
            </a:r>
            <a:r>
              <a:rPr lang="en-US" sz="2000" b="1" dirty="0" err="1" smtClean="0"/>
              <a:t>picado</a:t>
            </a:r>
            <a:r>
              <a:rPr lang="en-US" sz="2000" dirty="0" smtClean="0"/>
              <a:t>: elaborately cut paper decorations to honor the deceased</a:t>
            </a:r>
          </a:p>
          <a:p>
            <a:pPr lvl="1"/>
            <a:r>
              <a:rPr lang="en-US" sz="2000" b="1" dirty="0" smtClean="0"/>
              <a:t>Catrina/</a:t>
            </a:r>
            <a:r>
              <a:rPr lang="en-US" sz="2000" b="1" dirty="0" err="1" smtClean="0"/>
              <a:t>Catrin</a:t>
            </a:r>
            <a:r>
              <a:rPr lang="en-US" sz="2000" dirty="0" smtClean="0"/>
              <a:t>: the Catrina is the Spanish adaptation of the Aztec Goddess </a:t>
            </a:r>
            <a:r>
              <a:rPr lang="en-US" sz="2000" dirty="0" err="1" smtClean="0"/>
              <a:t>Mictecacihuatl</a:t>
            </a:r>
            <a:r>
              <a:rPr lang="en-US" sz="2000" dirty="0" smtClean="0"/>
              <a:t>. Has </a:t>
            </a:r>
            <a:r>
              <a:rPr lang="en-US" sz="2000" dirty="0" err="1" smtClean="0"/>
              <a:t>socioeconomical</a:t>
            </a:r>
            <a:r>
              <a:rPr lang="en-US" sz="2000" dirty="0" smtClean="0"/>
              <a:t> symbolism in that it represents class divides. </a:t>
            </a:r>
          </a:p>
        </p:txBody>
      </p:sp>
    </p:spTree>
    <p:extLst>
      <p:ext uri="{BB962C8B-B14F-4D97-AF65-F5344CB8AC3E}">
        <p14:creationId xmlns:p14="http://schemas.microsoft.com/office/powerpoint/2010/main" val="376269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Tucson’s All Souls Procession</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our own unique procession, which is a march of people celebrating those who have passed on. </a:t>
            </a:r>
          </a:p>
          <a:p>
            <a:r>
              <a:rPr lang="en-US" dirty="0" smtClean="0"/>
              <a:t>People wear costumes, play instruments, carry things for their loved ones, etc.</a:t>
            </a:r>
          </a:p>
          <a:p>
            <a:r>
              <a:rPr lang="en-US" dirty="0" smtClean="0"/>
              <a:t>Following the Procession is the “Grand Finale” which includes performances and the burning of the urn, which is filled with people’s prayers for passed loved ones.</a:t>
            </a:r>
            <a:endParaRPr lang="en-US" dirty="0"/>
          </a:p>
        </p:txBody>
      </p:sp>
    </p:spTree>
    <p:extLst>
      <p:ext uri="{BB962C8B-B14F-4D97-AF65-F5344CB8AC3E}">
        <p14:creationId xmlns:p14="http://schemas.microsoft.com/office/powerpoint/2010/main" val="3350708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Tucson’s All Souls Procession</a:t>
            </a:r>
            <a:endParaRPr lang="en-US"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385" r="3349"/>
          <a:stretch/>
        </p:blipFill>
        <p:spPr bwMode="auto">
          <a:xfrm>
            <a:off x="5638800" y="3550120"/>
            <a:ext cx="3294434" cy="311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73126"/>
            <a:ext cx="3617716" cy="271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16584"/>
            <a:ext cx="2982344" cy="223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900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awesome </a:t>
            </a:r>
            <a:r>
              <a:rPr lang="en-US" dirty="0"/>
              <a:t>a</a:t>
            </a:r>
            <a:r>
              <a:rPr lang="en-US" dirty="0" smtClean="0"/>
              <a:t>rtists who work in a Dias de </a:t>
            </a:r>
            <a:r>
              <a:rPr lang="en-US" dirty="0" err="1" smtClean="0"/>
              <a:t>los</a:t>
            </a:r>
            <a:r>
              <a:rPr lang="en-US" dirty="0" smtClean="0"/>
              <a:t> </a:t>
            </a:r>
            <a:r>
              <a:rPr lang="en-US" dirty="0" err="1" smtClean="0"/>
              <a:t>Muertos</a:t>
            </a:r>
            <a:r>
              <a:rPr lang="en-US" dirty="0" smtClean="0"/>
              <a:t> art style</a:t>
            </a:r>
            <a:endParaRPr lang="en-US" dirty="0"/>
          </a:p>
        </p:txBody>
      </p:sp>
      <p:sp>
        <p:nvSpPr>
          <p:cNvPr id="3" name="Content Placeholder 2"/>
          <p:cNvSpPr>
            <a:spLocks noGrp="1"/>
          </p:cNvSpPr>
          <p:nvPr>
            <p:ph idx="1"/>
          </p:nvPr>
        </p:nvSpPr>
        <p:spPr/>
        <p:txBody>
          <a:bodyPr/>
          <a:lstStyle/>
          <a:p>
            <a:r>
              <a:rPr lang="en-US" dirty="0" smtClean="0"/>
              <a:t>Leila </a:t>
            </a:r>
            <a:r>
              <a:rPr lang="en-US" dirty="0" err="1" smtClean="0"/>
              <a:t>Cothran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23526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90800"/>
            <a:ext cx="44862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97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awesome artists who work in a Dias de </a:t>
            </a:r>
            <a:r>
              <a:rPr lang="en-US" dirty="0" err="1" smtClean="0"/>
              <a:t>los</a:t>
            </a:r>
            <a:r>
              <a:rPr lang="en-US" dirty="0" smtClean="0"/>
              <a:t> </a:t>
            </a:r>
            <a:r>
              <a:rPr lang="en-US" dirty="0" err="1" smtClean="0"/>
              <a:t>Muertos</a:t>
            </a:r>
            <a:r>
              <a:rPr lang="en-US" dirty="0" smtClean="0"/>
              <a:t> art style</a:t>
            </a:r>
            <a:endParaRPr lang="en-US" dirty="0"/>
          </a:p>
        </p:txBody>
      </p:sp>
      <p:sp>
        <p:nvSpPr>
          <p:cNvPr id="3" name="Content Placeholder 2"/>
          <p:cNvSpPr>
            <a:spLocks noGrp="1"/>
          </p:cNvSpPr>
          <p:nvPr>
            <p:ph idx="1"/>
          </p:nvPr>
        </p:nvSpPr>
        <p:spPr/>
        <p:txBody>
          <a:bodyPr/>
          <a:lstStyle/>
          <a:p>
            <a:r>
              <a:rPr lang="en-US" dirty="0" smtClean="0"/>
              <a:t>David </a:t>
            </a:r>
            <a:r>
              <a:rPr lang="en-US" dirty="0" err="1" smtClean="0"/>
              <a:t>Lozeau</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4242"/>
            <a:ext cx="1524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7" y="2679699"/>
            <a:ext cx="2505075"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2679699"/>
            <a:ext cx="26336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68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awesome artists who work in a Dias de </a:t>
            </a:r>
            <a:r>
              <a:rPr lang="en-US" dirty="0" err="1" smtClean="0"/>
              <a:t>los</a:t>
            </a:r>
            <a:r>
              <a:rPr lang="en-US" dirty="0" smtClean="0"/>
              <a:t> </a:t>
            </a:r>
            <a:r>
              <a:rPr lang="en-US" dirty="0" err="1" smtClean="0"/>
              <a:t>Muertos</a:t>
            </a:r>
            <a:r>
              <a:rPr lang="en-US" dirty="0" smtClean="0"/>
              <a:t> art style</a:t>
            </a:r>
            <a:endParaRPr lang="en-US" dirty="0"/>
          </a:p>
        </p:txBody>
      </p:sp>
      <p:sp>
        <p:nvSpPr>
          <p:cNvPr id="3" name="Content Placeholder 2"/>
          <p:cNvSpPr>
            <a:spLocks noGrp="1"/>
          </p:cNvSpPr>
          <p:nvPr>
            <p:ph idx="1"/>
          </p:nvPr>
        </p:nvSpPr>
        <p:spPr/>
        <p:txBody>
          <a:bodyPr/>
          <a:lstStyle/>
          <a:p>
            <a:r>
              <a:rPr lang="en-US" dirty="0" err="1" smtClean="0"/>
              <a:t>Thaneeya</a:t>
            </a:r>
            <a:r>
              <a:rPr lang="en-US" dirty="0" smtClean="0"/>
              <a:t> </a:t>
            </a:r>
            <a:r>
              <a:rPr lang="en-US" dirty="0" err="1" smtClean="0"/>
              <a:t>McArdle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84110"/>
            <a:ext cx="2590800" cy="351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7643"/>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809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unit project: </a:t>
            </a:r>
            <a:br>
              <a:rPr lang="en-US" dirty="0" smtClean="0"/>
            </a:br>
            <a:r>
              <a:rPr lang="en-US" dirty="0" smtClean="0"/>
              <a:t>Make your own Sugar Skull (</a:t>
            </a:r>
            <a:r>
              <a:rPr lang="en-US" dirty="0" err="1" smtClean="0"/>
              <a:t>Calavera</a:t>
            </a:r>
            <a:r>
              <a:rPr lang="en-US" dirty="0" smtClean="0"/>
              <a: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You will </a:t>
            </a:r>
            <a:r>
              <a:rPr lang="en-US" b="1" dirty="0" smtClean="0"/>
              <a:t>design and construct your own sugar skull using sugar and royal icing</a:t>
            </a:r>
            <a:r>
              <a:rPr lang="en-US" dirty="0" smtClean="0"/>
              <a:t>. </a:t>
            </a:r>
          </a:p>
          <a:p>
            <a:pPr lvl="1"/>
            <a:r>
              <a:rPr lang="en-US" dirty="0" smtClean="0"/>
              <a:t>You will need to plan out your design by drawing in your sketchbook. </a:t>
            </a:r>
          </a:p>
          <a:p>
            <a:pPr lvl="1"/>
            <a:r>
              <a:rPr lang="en-US" dirty="0" smtClean="0"/>
              <a:t>You will need to come up with </a:t>
            </a:r>
            <a:r>
              <a:rPr lang="en-US" b="1" dirty="0" smtClean="0"/>
              <a:t>two unique ideas</a:t>
            </a:r>
            <a:r>
              <a:rPr lang="en-US" dirty="0" smtClean="0"/>
              <a:t>.</a:t>
            </a:r>
          </a:p>
          <a:p>
            <a:r>
              <a:rPr lang="en-US" dirty="0" smtClean="0"/>
              <a:t>We will be collecting supplies all throughout this week to prepare to make sugar skulls</a:t>
            </a:r>
            <a:r>
              <a:rPr lang="en-US" dirty="0" smtClean="0"/>
              <a:t>.</a:t>
            </a:r>
          </a:p>
          <a:p>
            <a:pPr lvl="1"/>
            <a:r>
              <a:rPr lang="en-US" dirty="0" smtClean="0"/>
              <a:t>Please have your supplies turned in by Thursday of this week!</a:t>
            </a:r>
            <a:endParaRPr lang="en-US" dirty="0" smtClean="0"/>
          </a:p>
          <a:p>
            <a:r>
              <a:rPr lang="en-US" dirty="0" smtClean="0"/>
              <a:t>You will need to make </a:t>
            </a:r>
            <a:r>
              <a:rPr lang="en-US" b="1" u="sng" dirty="0" smtClean="0"/>
              <a:t>two</a:t>
            </a:r>
            <a:r>
              <a:rPr lang="en-US" dirty="0" smtClean="0"/>
              <a:t>: one for practice and one to submit as a final for your grade.</a:t>
            </a:r>
          </a:p>
          <a:p>
            <a:endParaRPr lang="en-US" dirty="0"/>
          </a:p>
        </p:txBody>
      </p:sp>
    </p:spTree>
    <p:extLst>
      <p:ext uri="{BB962C8B-B14F-4D97-AF65-F5344CB8AC3E}">
        <p14:creationId xmlns:p14="http://schemas.microsoft.com/office/powerpoint/2010/main" val="1881713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1095</Words>
  <Application>Microsoft Office PowerPoint</Application>
  <PresentationFormat>On-screen Show (4:3)</PresentationFormat>
  <Paragraphs>87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Dias de los Muertos Unit:  Sugar Skulls (Calaveras)</vt:lpstr>
      <vt:lpstr>Dias de los Muertos: History</vt:lpstr>
      <vt:lpstr>Dias de los Muertos:  Traditions &amp; Symbolism</vt:lpstr>
      <vt:lpstr>Tucson’s All Souls Procession</vt:lpstr>
      <vt:lpstr>Tucson’s All Souls Procession</vt:lpstr>
      <vt:lpstr>Some awesome artists who work in a Dias de los Muertos art style</vt:lpstr>
      <vt:lpstr>Some awesome artists who work in a Dias de los Muertos art style</vt:lpstr>
      <vt:lpstr>Some awesome artists who work in a Dias de los Muertos art style</vt:lpstr>
      <vt:lpstr>Your unit project:  Make your own Sugar Skull (Calavera)</vt:lpstr>
      <vt:lpstr>Unit Schedule</vt:lpstr>
      <vt:lpstr>Sugar Skull Examples</vt:lpstr>
      <vt:lpstr>How to Make a Sugar Skull</vt:lpstr>
      <vt:lpstr>Focus on getting these supplies for your class</vt:lpstr>
      <vt:lpstr>Needed Supplies for this Project</vt:lpstr>
      <vt:lpstr>Sketchbook Assignment #4</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de los Muertos Unit:  Sugar Skulls (Calaveras)</dc:title>
  <dc:creator>Gay, Kimberly</dc:creator>
  <cp:lastModifiedBy>Gay, Kimberly</cp:lastModifiedBy>
  <cp:revision>26</cp:revision>
  <dcterms:created xsi:type="dcterms:W3CDTF">2016-10-03T18:53:16Z</dcterms:created>
  <dcterms:modified xsi:type="dcterms:W3CDTF">2016-10-18T18:34:43Z</dcterms:modified>
</cp:coreProperties>
</file>